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5" r:id="rId2"/>
    <p:sldMasterId id="2147483669" r:id="rId3"/>
  </p:sldMasterIdLst>
  <p:notesMasterIdLst>
    <p:notesMasterId r:id="rId19"/>
  </p:notesMasterIdLst>
  <p:handoutMasterIdLst>
    <p:handoutMasterId r:id="rId20"/>
  </p:handoutMasterIdLst>
  <p:sldIdLst>
    <p:sldId id="299" r:id="rId4"/>
    <p:sldId id="285" r:id="rId5"/>
    <p:sldId id="317" r:id="rId6"/>
    <p:sldId id="286" r:id="rId7"/>
    <p:sldId id="287" r:id="rId8"/>
    <p:sldId id="292" r:id="rId9"/>
    <p:sldId id="293" r:id="rId10"/>
    <p:sldId id="310" r:id="rId11"/>
    <p:sldId id="311" r:id="rId12"/>
    <p:sldId id="312" r:id="rId13"/>
    <p:sldId id="258" r:id="rId14"/>
    <p:sldId id="259" r:id="rId15"/>
    <p:sldId id="261" r:id="rId16"/>
    <p:sldId id="307" r:id="rId17"/>
    <p:sldId id="315" r:id="rId18"/>
  </p:sldIdLst>
  <p:sldSz cx="12192000" cy="6858000"/>
  <p:notesSz cx="6858000" cy="9144000"/>
  <p:embeddedFontLst>
    <p:embeddedFont>
      <p:font typeface="方正正黑简体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等线" panose="02010600030101010101" pitchFamily="2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37"/>
    <a:srgbClr val="FFFFFF"/>
    <a:srgbClr val="AA8462"/>
    <a:srgbClr val="EAD2B8"/>
    <a:srgbClr val="171D34"/>
    <a:srgbClr val="272F48"/>
    <a:srgbClr val="B49374"/>
    <a:srgbClr val="8A6031"/>
    <a:srgbClr val="EAD9C5"/>
    <a:srgbClr val="627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5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" panose="02020700000000000000" pitchFamily="18" charset="-122"/>
              <a:ea typeface="思源宋体" panose="02020700000000000000" pitchFamily="18" charset="-122"/>
              <a:cs typeface="思源宋体" panose="02020700000000000000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" panose="02020700000000000000" pitchFamily="18" charset="-122"/>
              </a:rPr>
              <a:t>2023-12-28</a:t>
            </a:fld>
            <a:endParaRPr lang="zh-CN" altLang="en-US">
              <a:latin typeface="思源宋体" panose="02020700000000000000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" panose="02020700000000000000" pitchFamily="18" charset="-122"/>
              <a:ea typeface="思源宋体" panose="02020700000000000000" pitchFamily="18" charset="-122"/>
              <a:cs typeface="思源宋体" panose="02020700000000000000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" panose="02020700000000000000" pitchFamily="18" charset="-122"/>
              </a:rPr>
              <a:t>‹#›</a:t>
            </a:fld>
            <a:endParaRPr lang="zh-CN" altLang="en-US">
              <a:latin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1F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5905" y="6463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2023-12-28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2023-12-28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1F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1F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advClick="0" advTm="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33668-316A-41A5-84F1-B77D98CEEA7E}" type="datetimeFigureOut">
              <a:rPr lang="zh-CN" altLang="en-US" smtClean="0"/>
              <a:t>2023-12-28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FADB-BB06-491D-A205-C199E5D61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 rot="13184398" flipH="1">
            <a:off x="4036889" y="1431611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任意多边形: 形状 69"/>
          <p:cNvSpPr/>
          <p:nvPr/>
        </p:nvSpPr>
        <p:spPr>
          <a:xfrm rot="16200000">
            <a:off x="8571230" y="697865"/>
            <a:ext cx="5067301" cy="2495550"/>
          </a:xfrm>
          <a:custGeom>
            <a:avLst/>
            <a:gdLst>
              <a:gd name="connsiteX0" fmla="*/ 3475172 w 4272391"/>
              <a:gd name="connsiteY0" fmla="*/ 3677797 h 3677797"/>
              <a:gd name="connsiteX1" fmla="*/ 3395451 w 4272391"/>
              <a:gd name="connsiteY1" fmla="*/ 3677797 h 3677797"/>
              <a:gd name="connsiteX2" fmla="*/ 2136197 w 4272391"/>
              <a:gd name="connsiteY2" fmla="*/ 1509793 h 3677797"/>
              <a:gd name="connsiteX3" fmla="*/ 876942 w 4272391"/>
              <a:gd name="connsiteY3" fmla="*/ 3677797 h 3677797"/>
              <a:gd name="connsiteX4" fmla="*/ 797219 w 4272391"/>
              <a:gd name="connsiteY4" fmla="*/ 3677797 h 3677797"/>
              <a:gd name="connsiteX5" fmla="*/ 2136196 w 4272391"/>
              <a:gd name="connsiteY5" fmla="*/ 1372539 h 3677797"/>
              <a:gd name="connsiteX6" fmla="*/ 3634615 w 4272391"/>
              <a:gd name="connsiteY6" fmla="*/ 3677797 h 3677797"/>
              <a:gd name="connsiteX7" fmla="*/ 3554895 w 4272391"/>
              <a:gd name="connsiteY7" fmla="*/ 3677797 h 3677797"/>
              <a:gd name="connsiteX8" fmla="*/ 2136197 w 4272391"/>
              <a:gd name="connsiteY8" fmla="*/ 1235285 h 3677797"/>
              <a:gd name="connsiteX9" fmla="*/ 717498 w 4272391"/>
              <a:gd name="connsiteY9" fmla="*/ 3677797 h 3677797"/>
              <a:gd name="connsiteX10" fmla="*/ 637775 w 4272391"/>
              <a:gd name="connsiteY10" fmla="*/ 3677797 h 3677797"/>
              <a:gd name="connsiteX11" fmla="*/ 2136196 w 4272391"/>
              <a:gd name="connsiteY11" fmla="*/ 1098030 h 3677797"/>
              <a:gd name="connsiteX12" fmla="*/ 3794059 w 4272391"/>
              <a:gd name="connsiteY12" fmla="*/ 3677797 h 3677797"/>
              <a:gd name="connsiteX13" fmla="*/ 3714338 w 4272391"/>
              <a:gd name="connsiteY13" fmla="*/ 3677797 h 3677797"/>
              <a:gd name="connsiteX14" fmla="*/ 2136197 w 4272391"/>
              <a:gd name="connsiteY14" fmla="*/ 960778 h 3677797"/>
              <a:gd name="connsiteX15" fmla="*/ 558055 w 4272391"/>
              <a:gd name="connsiteY15" fmla="*/ 3677797 h 3677797"/>
              <a:gd name="connsiteX16" fmla="*/ 478331 w 4272391"/>
              <a:gd name="connsiteY16" fmla="*/ 3677797 h 3677797"/>
              <a:gd name="connsiteX17" fmla="*/ 2136196 w 4272391"/>
              <a:gd name="connsiteY17" fmla="*/ 823523 h 3677797"/>
              <a:gd name="connsiteX18" fmla="*/ 3953504 w 4272391"/>
              <a:gd name="connsiteY18" fmla="*/ 3677797 h 3677797"/>
              <a:gd name="connsiteX19" fmla="*/ 3873782 w 4272391"/>
              <a:gd name="connsiteY19" fmla="*/ 3677797 h 3677797"/>
              <a:gd name="connsiteX20" fmla="*/ 2136197 w 4272391"/>
              <a:gd name="connsiteY20" fmla="*/ 686270 h 3677797"/>
              <a:gd name="connsiteX21" fmla="*/ 398611 w 4272391"/>
              <a:gd name="connsiteY21" fmla="*/ 3677797 h 3677797"/>
              <a:gd name="connsiteX22" fmla="*/ 318887 w 4272391"/>
              <a:gd name="connsiteY22" fmla="*/ 3677797 h 3677797"/>
              <a:gd name="connsiteX23" fmla="*/ 2136196 w 4272391"/>
              <a:gd name="connsiteY23" fmla="*/ 549015 h 3677797"/>
              <a:gd name="connsiteX24" fmla="*/ 4112947 w 4272391"/>
              <a:gd name="connsiteY24" fmla="*/ 3677797 h 3677797"/>
              <a:gd name="connsiteX25" fmla="*/ 4033226 w 4272391"/>
              <a:gd name="connsiteY25" fmla="*/ 3677797 h 3677797"/>
              <a:gd name="connsiteX26" fmla="*/ 2136197 w 4272391"/>
              <a:gd name="connsiteY26" fmla="*/ 411762 h 3677797"/>
              <a:gd name="connsiteX27" fmla="*/ 239167 w 4272391"/>
              <a:gd name="connsiteY27" fmla="*/ 3677797 h 3677797"/>
              <a:gd name="connsiteX28" fmla="*/ 159444 w 4272391"/>
              <a:gd name="connsiteY28" fmla="*/ 3677797 h 3677797"/>
              <a:gd name="connsiteX29" fmla="*/ 2136196 w 4272391"/>
              <a:gd name="connsiteY29" fmla="*/ 274508 h 3677797"/>
              <a:gd name="connsiteX30" fmla="*/ 4272391 w 4272391"/>
              <a:gd name="connsiteY30" fmla="*/ 3677797 h 3677797"/>
              <a:gd name="connsiteX31" fmla="*/ 4192670 w 4272391"/>
              <a:gd name="connsiteY31" fmla="*/ 3677797 h 3677797"/>
              <a:gd name="connsiteX32" fmla="*/ 2136197 w 4272391"/>
              <a:gd name="connsiteY32" fmla="*/ 137255 h 3677797"/>
              <a:gd name="connsiteX33" fmla="*/ 79723 w 4272391"/>
              <a:gd name="connsiteY33" fmla="*/ 3677797 h 3677797"/>
              <a:gd name="connsiteX34" fmla="*/ 0 w 4272391"/>
              <a:gd name="connsiteY34" fmla="*/ 3677797 h 3677797"/>
              <a:gd name="connsiteX35" fmla="*/ 2136196 w 4272391"/>
              <a:gd name="connsiteY35" fmla="*/ 0 h 367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72391" h="3677797">
                <a:moveTo>
                  <a:pt x="3475172" y="3677797"/>
                </a:moveTo>
                <a:lnTo>
                  <a:pt x="3395451" y="3677797"/>
                </a:lnTo>
                <a:lnTo>
                  <a:pt x="2136197" y="1509793"/>
                </a:lnTo>
                <a:lnTo>
                  <a:pt x="876942" y="3677797"/>
                </a:lnTo>
                <a:lnTo>
                  <a:pt x="797219" y="3677797"/>
                </a:lnTo>
                <a:lnTo>
                  <a:pt x="2136196" y="1372539"/>
                </a:lnTo>
                <a:close/>
                <a:moveTo>
                  <a:pt x="3634615" y="3677797"/>
                </a:moveTo>
                <a:lnTo>
                  <a:pt x="3554895" y="3677797"/>
                </a:lnTo>
                <a:lnTo>
                  <a:pt x="2136197" y="1235285"/>
                </a:lnTo>
                <a:lnTo>
                  <a:pt x="717498" y="3677797"/>
                </a:lnTo>
                <a:lnTo>
                  <a:pt x="637775" y="3677797"/>
                </a:lnTo>
                <a:lnTo>
                  <a:pt x="2136196" y="1098030"/>
                </a:lnTo>
                <a:close/>
                <a:moveTo>
                  <a:pt x="3794059" y="3677797"/>
                </a:moveTo>
                <a:lnTo>
                  <a:pt x="3714338" y="3677797"/>
                </a:lnTo>
                <a:lnTo>
                  <a:pt x="2136197" y="960778"/>
                </a:lnTo>
                <a:lnTo>
                  <a:pt x="558055" y="3677797"/>
                </a:lnTo>
                <a:lnTo>
                  <a:pt x="478331" y="3677797"/>
                </a:lnTo>
                <a:lnTo>
                  <a:pt x="2136196" y="823523"/>
                </a:lnTo>
                <a:close/>
                <a:moveTo>
                  <a:pt x="3953504" y="3677797"/>
                </a:moveTo>
                <a:lnTo>
                  <a:pt x="3873782" y="3677797"/>
                </a:lnTo>
                <a:lnTo>
                  <a:pt x="2136197" y="686270"/>
                </a:lnTo>
                <a:lnTo>
                  <a:pt x="398611" y="3677797"/>
                </a:lnTo>
                <a:lnTo>
                  <a:pt x="318887" y="3677797"/>
                </a:lnTo>
                <a:lnTo>
                  <a:pt x="2136196" y="549015"/>
                </a:lnTo>
                <a:close/>
                <a:moveTo>
                  <a:pt x="4112947" y="3677797"/>
                </a:moveTo>
                <a:lnTo>
                  <a:pt x="4033226" y="3677797"/>
                </a:lnTo>
                <a:lnTo>
                  <a:pt x="2136197" y="411762"/>
                </a:lnTo>
                <a:lnTo>
                  <a:pt x="239167" y="3677797"/>
                </a:lnTo>
                <a:lnTo>
                  <a:pt x="159444" y="3677797"/>
                </a:lnTo>
                <a:lnTo>
                  <a:pt x="2136196" y="274508"/>
                </a:lnTo>
                <a:close/>
                <a:moveTo>
                  <a:pt x="4272391" y="3677797"/>
                </a:moveTo>
                <a:lnTo>
                  <a:pt x="4192670" y="3677797"/>
                </a:lnTo>
                <a:lnTo>
                  <a:pt x="2136197" y="137255"/>
                </a:lnTo>
                <a:lnTo>
                  <a:pt x="79723" y="3677797"/>
                </a:lnTo>
                <a:lnTo>
                  <a:pt x="0" y="3677797"/>
                </a:lnTo>
                <a:lnTo>
                  <a:pt x="2136196" y="0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任意多边形: 形状 72"/>
          <p:cNvSpPr/>
          <p:nvPr/>
        </p:nvSpPr>
        <p:spPr>
          <a:xfrm rot="5400000" flipH="1">
            <a:off x="-119243" y="4795657"/>
            <a:ext cx="2181586" cy="1943100"/>
          </a:xfrm>
          <a:custGeom>
            <a:avLst/>
            <a:gdLst>
              <a:gd name="connsiteX0" fmla="*/ 1575444 w 2181586"/>
              <a:gd name="connsiteY0" fmla="*/ 1943100 h 1943100"/>
              <a:gd name="connsiteX1" fmla="*/ 557392 w 2181586"/>
              <a:gd name="connsiteY1" fmla="*/ 725157 h 1943100"/>
              <a:gd name="connsiteX2" fmla="*/ 0 w 2181586"/>
              <a:gd name="connsiteY2" fmla="*/ 1391991 h 1943100"/>
              <a:gd name="connsiteX3" fmla="*/ 0 w 2181586"/>
              <a:gd name="connsiteY3" fmla="*/ 1464508 h 1943100"/>
              <a:gd name="connsiteX4" fmla="*/ 557393 w 2181586"/>
              <a:gd name="connsiteY4" fmla="*/ 797673 h 1943100"/>
              <a:gd name="connsiteX5" fmla="*/ 1514830 w 2181586"/>
              <a:gd name="connsiteY5" fmla="*/ 1943100 h 1943100"/>
              <a:gd name="connsiteX6" fmla="*/ 1696672 w 2181586"/>
              <a:gd name="connsiteY6" fmla="*/ 1943100 h 1943100"/>
              <a:gd name="connsiteX7" fmla="*/ 557392 w 2181586"/>
              <a:gd name="connsiteY7" fmla="*/ 580125 h 1943100"/>
              <a:gd name="connsiteX8" fmla="*/ 0 w 2181586"/>
              <a:gd name="connsiteY8" fmla="*/ 1246960 h 1943100"/>
              <a:gd name="connsiteX9" fmla="*/ 0 w 2181586"/>
              <a:gd name="connsiteY9" fmla="*/ 1319476 h 1943100"/>
              <a:gd name="connsiteX10" fmla="*/ 557393 w 2181586"/>
              <a:gd name="connsiteY10" fmla="*/ 652641 h 1943100"/>
              <a:gd name="connsiteX11" fmla="*/ 1636059 w 2181586"/>
              <a:gd name="connsiteY11" fmla="*/ 1943100 h 1943100"/>
              <a:gd name="connsiteX12" fmla="*/ 1817900 w 2181586"/>
              <a:gd name="connsiteY12" fmla="*/ 1943100 h 1943100"/>
              <a:gd name="connsiteX13" fmla="*/ 557392 w 2181586"/>
              <a:gd name="connsiteY13" fmla="*/ 435094 h 1943100"/>
              <a:gd name="connsiteX14" fmla="*/ 0 w 2181586"/>
              <a:gd name="connsiteY14" fmla="*/ 1101928 h 1943100"/>
              <a:gd name="connsiteX15" fmla="*/ 0 w 2181586"/>
              <a:gd name="connsiteY15" fmla="*/ 1174445 h 1943100"/>
              <a:gd name="connsiteX16" fmla="*/ 557393 w 2181586"/>
              <a:gd name="connsiteY16" fmla="*/ 507610 h 1943100"/>
              <a:gd name="connsiteX17" fmla="*/ 1757287 w 2181586"/>
              <a:gd name="connsiteY17" fmla="*/ 1943100 h 1943100"/>
              <a:gd name="connsiteX18" fmla="*/ 1939130 w 2181586"/>
              <a:gd name="connsiteY18" fmla="*/ 1943100 h 1943100"/>
              <a:gd name="connsiteX19" fmla="*/ 557392 w 2181586"/>
              <a:gd name="connsiteY19" fmla="*/ 290063 h 1943100"/>
              <a:gd name="connsiteX20" fmla="*/ 0 w 2181586"/>
              <a:gd name="connsiteY20" fmla="*/ 956897 h 1943100"/>
              <a:gd name="connsiteX21" fmla="*/ 0 w 2181586"/>
              <a:gd name="connsiteY21" fmla="*/ 1029414 h 1943100"/>
              <a:gd name="connsiteX22" fmla="*/ 557393 w 2181586"/>
              <a:gd name="connsiteY22" fmla="*/ 362579 h 1943100"/>
              <a:gd name="connsiteX23" fmla="*/ 1878516 w 2181586"/>
              <a:gd name="connsiteY23" fmla="*/ 1943100 h 1943100"/>
              <a:gd name="connsiteX24" fmla="*/ 2060358 w 2181586"/>
              <a:gd name="connsiteY24" fmla="*/ 1943100 h 1943100"/>
              <a:gd name="connsiteX25" fmla="*/ 557392 w 2181586"/>
              <a:gd name="connsiteY25" fmla="*/ 145032 h 1943100"/>
              <a:gd name="connsiteX26" fmla="*/ 0 w 2181586"/>
              <a:gd name="connsiteY26" fmla="*/ 811866 h 1943100"/>
              <a:gd name="connsiteX27" fmla="*/ 0 w 2181586"/>
              <a:gd name="connsiteY27" fmla="*/ 884382 h 1943100"/>
              <a:gd name="connsiteX28" fmla="*/ 557393 w 2181586"/>
              <a:gd name="connsiteY28" fmla="*/ 217547 h 1943100"/>
              <a:gd name="connsiteX29" fmla="*/ 1999744 w 2181586"/>
              <a:gd name="connsiteY29" fmla="*/ 1943100 h 1943100"/>
              <a:gd name="connsiteX30" fmla="*/ 2181586 w 2181586"/>
              <a:gd name="connsiteY30" fmla="*/ 1943100 h 1943100"/>
              <a:gd name="connsiteX31" fmla="*/ 557392 w 2181586"/>
              <a:gd name="connsiteY31" fmla="*/ 0 h 1943100"/>
              <a:gd name="connsiteX32" fmla="*/ 0 w 2181586"/>
              <a:gd name="connsiteY32" fmla="*/ 666835 h 1943100"/>
              <a:gd name="connsiteX33" fmla="*/ 0 w 2181586"/>
              <a:gd name="connsiteY33" fmla="*/ 739351 h 1943100"/>
              <a:gd name="connsiteX34" fmla="*/ 557393 w 2181586"/>
              <a:gd name="connsiteY34" fmla="*/ 72516 h 1943100"/>
              <a:gd name="connsiteX35" fmla="*/ 2120973 w 2181586"/>
              <a:gd name="connsiteY35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1586" h="1943100">
                <a:moveTo>
                  <a:pt x="1575444" y="1943100"/>
                </a:moveTo>
                <a:lnTo>
                  <a:pt x="557392" y="725157"/>
                </a:lnTo>
                <a:lnTo>
                  <a:pt x="0" y="1391991"/>
                </a:lnTo>
                <a:lnTo>
                  <a:pt x="0" y="1464508"/>
                </a:lnTo>
                <a:lnTo>
                  <a:pt x="557393" y="797673"/>
                </a:lnTo>
                <a:lnTo>
                  <a:pt x="1514830" y="1943100"/>
                </a:lnTo>
                <a:close/>
                <a:moveTo>
                  <a:pt x="1696672" y="1943100"/>
                </a:moveTo>
                <a:lnTo>
                  <a:pt x="557392" y="580125"/>
                </a:lnTo>
                <a:lnTo>
                  <a:pt x="0" y="1246960"/>
                </a:lnTo>
                <a:lnTo>
                  <a:pt x="0" y="1319476"/>
                </a:lnTo>
                <a:lnTo>
                  <a:pt x="557393" y="652641"/>
                </a:lnTo>
                <a:lnTo>
                  <a:pt x="1636059" y="1943100"/>
                </a:lnTo>
                <a:close/>
                <a:moveTo>
                  <a:pt x="1817900" y="1943100"/>
                </a:moveTo>
                <a:lnTo>
                  <a:pt x="557392" y="435094"/>
                </a:lnTo>
                <a:lnTo>
                  <a:pt x="0" y="1101928"/>
                </a:lnTo>
                <a:lnTo>
                  <a:pt x="0" y="1174445"/>
                </a:lnTo>
                <a:lnTo>
                  <a:pt x="557393" y="507610"/>
                </a:lnTo>
                <a:lnTo>
                  <a:pt x="1757287" y="1943100"/>
                </a:lnTo>
                <a:close/>
                <a:moveTo>
                  <a:pt x="1939130" y="1943100"/>
                </a:moveTo>
                <a:lnTo>
                  <a:pt x="557392" y="290063"/>
                </a:lnTo>
                <a:lnTo>
                  <a:pt x="0" y="956897"/>
                </a:lnTo>
                <a:lnTo>
                  <a:pt x="0" y="1029414"/>
                </a:lnTo>
                <a:lnTo>
                  <a:pt x="557393" y="362579"/>
                </a:lnTo>
                <a:lnTo>
                  <a:pt x="1878516" y="1943100"/>
                </a:lnTo>
                <a:close/>
                <a:moveTo>
                  <a:pt x="2060358" y="1943100"/>
                </a:moveTo>
                <a:lnTo>
                  <a:pt x="557392" y="145032"/>
                </a:lnTo>
                <a:lnTo>
                  <a:pt x="0" y="811866"/>
                </a:lnTo>
                <a:lnTo>
                  <a:pt x="0" y="884382"/>
                </a:lnTo>
                <a:lnTo>
                  <a:pt x="557393" y="217547"/>
                </a:lnTo>
                <a:lnTo>
                  <a:pt x="1999744" y="1943100"/>
                </a:lnTo>
                <a:close/>
                <a:moveTo>
                  <a:pt x="2181586" y="1943100"/>
                </a:moveTo>
                <a:lnTo>
                  <a:pt x="557392" y="0"/>
                </a:lnTo>
                <a:lnTo>
                  <a:pt x="0" y="666835"/>
                </a:lnTo>
                <a:lnTo>
                  <a:pt x="0" y="739351"/>
                </a:lnTo>
                <a:lnTo>
                  <a:pt x="557393" y="72516"/>
                </a:lnTo>
                <a:lnTo>
                  <a:pt x="2120973" y="1943100"/>
                </a:lnTo>
                <a:close/>
              </a:path>
            </a:pathLst>
          </a:custGeom>
          <a:noFill/>
          <a:ln w="1905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13184398" flipH="1">
            <a:off x="9834489" y="-1589793"/>
            <a:ext cx="180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3184398" flipH="1">
            <a:off x="2832926" y="-159225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>
          <a:xfrm rot="13184398" flipH="1">
            <a:off x="8633397" y="4821532"/>
            <a:ext cx="18000" cy="3780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 rot="13184398" flipH="1">
            <a:off x="7613818" y="3378335"/>
            <a:ext cx="180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 rot="13184398" flipH="1">
            <a:off x="3675460" y="385920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1953260" y="-603250"/>
            <a:ext cx="8054975" cy="8064500"/>
          </a:xfrm>
          <a:prstGeom prst="diamond">
            <a:avLst/>
          </a:prstGeom>
          <a:solidFill>
            <a:srgbClr val="EEEEF0">
              <a:alpha val="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1660" y="2459990"/>
            <a:ext cx="1117473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E-commerce platform of</a:t>
            </a:r>
          </a:p>
          <a:p>
            <a:pPr algn="ctr"/>
            <a:r>
              <a:rPr lang="en-US" altLang="zh-CN" sz="54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recreation &amp; entertainment</a:t>
            </a:r>
            <a:r>
              <a:rPr lang="en-US" altLang="zh-CN" sz="60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60580" y="1699641"/>
            <a:ext cx="50406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EAD9C5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Business Leadership Program</a:t>
            </a:r>
          </a:p>
        </p:txBody>
      </p: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 userDrawn="1"/>
        </p:nvSpPr>
        <p:spPr>
          <a:xfrm>
            <a:off x="2207895" y="4578350"/>
            <a:ext cx="7545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from</a:t>
            </a:r>
            <a:r>
              <a:rPr lang="en-US" altLang="zh-CN" sz="31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 </a:t>
            </a: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Tinder Box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63670" y="1931035"/>
            <a:ext cx="4904740" cy="1936115"/>
            <a:chOff x="4399868" y="2736850"/>
            <a:chExt cx="3514522" cy="1387364"/>
          </a:xfrm>
          <a:solidFill>
            <a:srgbClr val="415264"/>
          </a:solidFill>
        </p:grpSpPr>
        <p:sp>
          <p:nvSpPr>
            <p:cNvPr id="4" name="菱形 3"/>
            <p:cNvSpPr/>
            <p:nvPr/>
          </p:nvSpPr>
          <p:spPr>
            <a:xfrm>
              <a:off x="4613185" y="3151962"/>
              <a:ext cx="215346" cy="573421"/>
            </a:xfrm>
            <a:prstGeom prst="diamond">
              <a:avLst/>
            </a:prstGeom>
            <a:solidFill>
              <a:srgbClr val="415264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7445911" y="3139350"/>
              <a:ext cx="215346" cy="573421"/>
            </a:xfrm>
            <a:prstGeom prst="diamond">
              <a:avLst/>
            </a:prstGeom>
            <a:solidFill>
              <a:srgbClr val="415264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6838960" y="3003251"/>
              <a:ext cx="304552" cy="848257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6273546" y="2822222"/>
              <a:ext cx="317166" cy="1189202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5076318" y="2990638"/>
              <a:ext cx="304552" cy="848257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5617718" y="2822631"/>
              <a:ext cx="304552" cy="1189202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99868" y="2736850"/>
              <a:ext cx="3514522" cy="1387364"/>
              <a:chOff x="4304618" y="2832100"/>
              <a:chExt cx="3514522" cy="1387364"/>
            </a:xfrm>
            <a:grpFill/>
          </p:grpSpPr>
          <p:sp>
            <p:nvSpPr>
              <p:cNvPr id="25" name="平行四边形 24"/>
              <p:cNvSpPr/>
              <p:nvPr/>
            </p:nvSpPr>
            <p:spPr>
              <a:xfrm>
                <a:off x="4304620" y="3221987"/>
                <a:ext cx="329034" cy="302698"/>
              </a:xfrm>
              <a:prstGeom prst="parallelogram">
                <a:avLst>
                  <a:gd name="adj" fmla="val 35847"/>
                </a:avLst>
              </a:prstGeom>
              <a:gradFill>
                <a:gsLst>
                  <a:gs pos="0">
                    <a:srgbClr val="D5B898"/>
                  </a:gs>
                  <a:gs pos="100000">
                    <a:srgbClr val="B4937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平行四边形 25"/>
              <p:cNvSpPr/>
              <p:nvPr/>
            </p:nvSpPr>
            <p:spPr>
              <a:xfrm flipH="1">
                <a:off x="4304618" y="3524686"/>
                <a:ext cx="329036" cy="302696"/>
              </a:xfrm>
              <a:prstGeom prst="parallelogram">
                <a:avLst>
                  <a:gd name="adj" fmla="val 39412"/>
                </a:avLst>
              </a:prstGeom>
              <a:solidFill>
                <a:srgbClr val="DAC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平行四边形 5"/>
              <p:cNvSpPr/>
              <p:nvPr/>
            </p:nvSpPr>
            <p:spPr>
              <a:xfrm flipH="1">
                <a:off x="7453768" y="3234601"/>
                <a:ext cx="365372" cy="287449"/>
              </a:xfrm>
              <a:prstGeom prst="parallelogram">
                <a:avLst>
                  <a:gd name="adj" fmla="val 35847"/>
                </a:avLst>
              </a:prstGeom>
              <a:gradFill>
                <a:gsLst>
                  <a:gs pos="0">
                    <a:srgbClr val="D5B898"/>
                  </a:gs>
                  <a:gs pos="100000">
                    <a:srgbClr val="B4937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平行四边形 7"/>
              <p:cNvSpPr/>
              <p:nvPr/>
            </p:nvSpPr>
            <p:spPr>
              <a:xfrm>
                <a:off x="7441153" y="3512075"/>
                <a:ext cx="365374" cy="287448"/>
              </a:xfrm>
              <a:prstGeom prst="parallelogram">
                <a:avLst>
                  <a:gd name="adj" fmla="val 39412"/>
                </a:avLst>
              </a:prstGeom>
              <a:solidFill>
                <a:srgbClr val="DAC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平行四边形 8"/>
              <p:cNvSpPr/>
              <p:nvPr/>
            </p:nvSpPr>
            <p:spPr>
              <a:xfrm flipH="1">
                <a:off x="6348902" y="2934129"/>
                <a:ext cx="494851" cy="577944"/>
              </a:xfrm>
              <a:prstGeom prst="parallelogram">
                <a:avLst>
                  <a:gd name="adj" fmla="val 30098"/>
                </a:avLst>
              </a:prstGeom>
              <a:gradFill>
                <a:gsLst>
                  <a:gs pos="0">
                    <a:srgbClr val="D5B898"/>
                  </a:gs>
                  <a:gs pos="100000">
                    <a:srgbClr val="B4937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>
                <a:off x="6348902" y="3512074"/>
                <a:ext cx="494851" cy="595009"/>
              </a:xfrm>
              <a:prstGeom prst="parallelogram">
                <a:avLst>
                  <a:gd name="adj" fmla="val 30098"/>
                </a:avLst>
              </a:prstGeom>
              <a:solidFill>
                <a:srgbClr val="DAC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平行四边形 11"/>
              <p:cNvSpPr/>
              <p:nvPr/>
            </p:nvSpPr>
            <p:spPr>
              <a:xfrm>
                <a:off x="5185610" y="2945611"/>
                <a:ext cx="494851" cy="577944"/>
              </a:xfrm>
              <a:prstGeom prst="parallelogram">
                <a:avLst>
                  <a:gd name="adj" fmla="val 30098"/>
                </a:avLst>
              </a:prstGeom>
              <a:gradFill>
                <a:gsLst>
                  <a:gs pos="0">
                    <a:srgbClr val="D5B898"/>
                  </a:gs>
                  <a:gs pos="100000">
                    <a:srgbClr val="B4937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平行四边形 12"/>
              <p:cNvSpPr/>
              <p:nvPr/>
            </p:nvSpPr>
            <p:spPr>
              <a:xfrm flipH="1">
                <a:off x="5185610" y="3523556"/>
                <a:ext cx="494851" cy="595009"/>
              </a:xfrm>
              <a:prstGeom prst="parallelogram">
                <a:avLst>
                  <a:gd name="adj" fmla="val 30098"/>
                </a:avLst>
              </a:prstGeom>
              <a:solidFill>
                <a:srgbClr val="DAC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655894" y="2832100"/>
                <a:ext cx="2791374" cy="1387364"/>
                <a:chOff x="4655894" y="2832100"/>
                <a:chExt cx="2791374" cy="1387364"/>
              </a:xfrm>
              <a:grpFill/>
            </p:grpSpPr>
            <p:sp>
              <p:nvSpPr>
                <p:cNvPr id="15" name="平行四边形 14"/>
                <p:cNvSpPr/>
                <p:nvPr/>
              </p:nvSpPr>
              <p:spPr>
                <a:xfrm flipH="1">
                  <a:off x="6886025" y="3069416"/>
                  <a:ext cx="561243" cy="455271"/>
                </a:xfrm>
                <a:prstGeom prst="parallelogram">
                  <a:avLst>
                    <a:gd name="adj" fmla="val 35847"/>
                  </a:avLst>
                </a:prstGeom>
                <a:gradFill>
                  <a:gsLst>
                    <a:gs pos="0">
                      <a:srgbClr val="D5B898"/>
                    </a:gs>
                    <a:gs pos="100000">
                      <a:srgbClr val="B49374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平行四边形 15"/>
                <p:cNvSpPr/>
                <p:nvPr/>
              </p:nvSpPr>
              <p:spPr>
                <a:xfrm>
                  <a:off x="6886025" y="3509437"/>
                  <a:ext cx="561243" cy="421482"/>
                </a:xfrm>
                <a:prstGeom prst="parallelogram">
                  <a:avLst>
                    <a:gd name="adj" fmla="val 39412"/>
                  </a:avLst>
                </a:prstGeom>
                <a:solidFill>
                  <a:srgbClr val="DAC2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平行四边形 16"/>
                <p:cNvSpPr/>
                <p:nvPr/>
              </p:nvSpPr>
              <p:spPr>
                <a:xfrm>
                  <a:off x="4655894" y="3073276"/>
                  <a:ext cx="494851" cy="438798"/>
                </a:xfrm>
                <a:prstGeom prst="parallelogram">
                  <a:avLst>
                    <a:gd name="adj" fmla="val 35847"/>
                  </a:avLst>
                </a:prstGeom>
                <a:gradFill>
                  <a:gsLst>
                    <a:gs pos="0">
                      <a:srgbClr val="D5B898"/>
                    </a:gs>
                    <a:gs pos="100000">
                      <a:srgbClr val="B49374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平行四边形 37"/>
                <p:cNvSpPr/>
                <p:nvPr/>
              </p:nvSpPr>
              <p:spPr>
                <a:xfrm flipH="1">
                  <a:off x="4655894" y="3512074"/>
                  <a:ext cx="494851" cy="406232"/>
                </a:xfrm>
                <a:prstGeom prst="parallelogram">
                  <a:avLst>
                    <a:gd name="adj" fmla="val 39412"/>
                  </a:avLst>
                </a:prstGeom>
                <a:solidFill>
                  <a:srgbClr val="DAC2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梯形 38"/>
                <p:cNvSpPr/>
                <p:nvPr/>
              </p:nvSpPr>
              <p:spPr>
                <a:xfrm>
                  <a:off x="5751675" y="2832100"/>
                  <a:ext cx="504496" cy="688410"/>
                </a:xfrm>
                <a:prstGeom prst="trapezoid">
                  <a:avLst/>
                </a:prstGeom>
                <a:gradFill>
                  <a:gsLst>
                    <a:gs pos="0">
                      <a:srgbClr val="D5B898"/>
                    </a:gs>
                    <a:gs pos="100000">
                      <a:srgbClr val="B49374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梯形 39"/>
                <p:cNvSpPr/>
                <p:nvPr/>
              </p:nvSpPr>
              <p:spPr>
                <a:xfrm flipV="1">
                  <a:off x="5749819" y="3520510"/>
                  <a:ext cx="504496" cy="698954"/>
                </a:xfrm>
                <a:prstGeom prst="trapezoid">
                  <a:avLst/>
                </a:prstGeom>
                <a:solidFill>
                  <a:srgbClr val="DAC2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1" name="组合 40"/>
          <p:cNvGrpSpPr/>
          <p:nvPr/>
        </p:nvGrpSpPr>
        <p:grpSpPr bwMode="auto">
          <a:xfrm>
            <a:off x="1626870" y="4024630"/>
            <a:ext cx="1981200" cy="711200"/>
            <a:chOff x="2408" y="3190"/>
            <a:chExt cx="3120" cy="1121"/>
          </a:xfrm>
        </p:grpSpPr>
        <p:sp>
          <p:nvSpPr>
            <p:cNvPr id="42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At l</a:t>
              </a:r>
              <a:r>
                <a:rPr lang="zh-CN" altLang="en-US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ater stage</a:t>
              </a:r>
              <a:r>
                <a:rPr lang="en-US" altLang="zh-CN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</a:t>
              </a:r>
            </a:p>
            <a:p>
              <a:pPr algn="ctr" eaLnBrk="1" hangingPunct="1"/>
              <a:r>
                <a:rPr lang="en-US" altLang="zh-CN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Introduce more </a:t>
              </a:r>
            </a:p>
            <a:p>
              <a:pPr algn="ctr" eaLnBrk="1" hangingPunct="1"/>
              <a:r>
                <a:rPr lang="en-US" altLang="zh-CN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professional studios to expand</a:t>
              </a:r>
            </a:p>
            <a:p>
              <a:pPr algn="ctr" eaLnBrk="1" hangingPunct="1"/>
              <a:r>
                <a:rPr lang="en-US" altLang="zh-CN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the market.</a:t>
              </a:r>
            </a:p>
          </p:txBody>
        </p:sp>
        <p:sp>
          <p:nvSpPr>
            <p:cNvPr id="10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8709025" y="1993900"/>
            <a:ext cx="1981200" cy="711200"/>
            <a:chOff x="2408" y="3190"/>
            <a:chExt cx="3120" cy="1121"/>
          </a:xfrm>
        </p:grpSpPr>
        <p:sp>
          <p:nvSpPr>
            <p:cNvPr id="18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zh-CN" altLang="en-US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Use wechat or Taobao applet </a:t>
              </a:r>
            </a:p>
            <a:p>
              <a:pPr algn="ctr" eaLnBrk="1" hangingPunct="1"/>
              <a:r>
                <a:rPr lang="zh-CN" altLang="en-US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to realize initial trading </a:t>
              </a:r>
            </a:p>
            <a:p>
              <a:pPr algn="ctr" eaLnBrk="1" hangingPunct="1"/>
              <a:r>
                <a:rPr lang="zh-CN" altLang="en-US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and platform</a:t>
              </a:r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drainage.</a:t>
              </a:r>
            </a:p>
          </p:txBody>
        </p:sp>
        <p:sp>
          <p:nvSpPr>
            <p:cNvPr id="46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8787765" y="4972685"/>
            <a:ext cx="1981200" cy="711200"/>
            <a:chOff x="2408" y="3190"/>
            <a:chExt cx="3120" cy="1121"/>
          </a:xfrm>
        </p:grpSpPr>
        <p:sp>
          <p:nvSpPr>
            <p:cNvPr id="48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zh-CN" altLang="en-US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Cooperate with relevant interest </a:t>
              </a:r>
            </a:p>
            <a:p>
              <a:pPr algn="ctr" eaLnBrk="1" hangingPunct="1"/>
              <a:r>
                <a:rPr lang="zh-CN" altLang="en-US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course learning institutions,</a:t>
              </a:r>
            </a:p>
            <a:p>
              <a:pPr algn="ctr" eaLnBrk="1" hangingPunct="1"/>
              <a:r>
                <a:rPr lang="zh-CN" altLang="en-US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Attract consumers and creators </a:t>
              </a:r>
            </a:p>
            <a:p>
              <a:pPr algn="ctr" eaLnBrk="1" hangingPunct="1"/>
              <a:r>
                <a:rPr lang="zh-CN" altLang="en-US" sz="2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to register as VIP members.</a:t>
              </a:r>
            </a:p>
          </p:txBody>
        </p:sp>
        <p:sp>
          <p:nvSpPr>
            <p:cNvPr id="49" name="TextBox 46"/>
            <p:cNvSpPr txBox="1">
              <a:spLocks noChangeArrowheads="1"/>
            </p:cNvSpPr>
            <p:nvPr/>
          </p:nvSpPr>
          <p:spPr bwMode="auto">
            <a:xfrm>
              <a:off x="2408" y="3853"/>
              <a:ext cx="2977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zh-CN" altLang="en-US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286250" y="394335"/>
            <a:ext cx="3707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HOW TO ATTRACT ?</a:t>
            </a:r>
            <a:endParaRPr lang="en-US" altLang="zh-CN" sz="2400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55590" y="19818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1226820" y="1727200"/>
            <a:ext cx="1981200" cy="42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At initial stage:</a:t>
            </a:r>
          </a:p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Free promotion on the </a:t>
            </a:r>
          </a:p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platform to attract creators.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-834881" y="271433"/>
            <a:ext cx="6425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Go-to-market Plan</a:t>
            </a:r>
            <a:r>
              <a:rPr lang="zh-CN" altLang="en-US" sz="2400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94252" y="411301"/>
            <a:ext cx="631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Peer to Peer (P2P)</a:t>
            </a:r>
          </a:p>
        </p:txBody>
      </p:sp>
      <p:sp>
        <p:nvSpPr>
          <p:cNvPr id="60" name="Oval 4"/>
          <p:cNvSpPr/>
          <p:nvPr/>
        </p:nvSpPr>
        <p:spPr>
          <a:xfrm>
            <a:off x="1202315" y="1221856"/>
            <a:ext cx="1977221" cy="1978544"/>
          </a:xfrm>
          <a:prstGeom prst="ellipse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Rectangle 11"/>
          <p:cNvSpPr/>
          <p:nvPr/>
        </p:nvSpPr>
        <p:spPr>
          <a:xfrm>
            <a:off x="1491616" y="1938323"/>
            <a:ext cx="1397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Owner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Oval 4"/>
          <p:cNvSpPr/>
          <p:nvPr/>
        </p:nvSpPr>
        <p:spPr>
          <a:xfrm>
            <a:off x="8689657" y="1221856"/>
            <a:ext cx="1977221" cy="1978544"/>
          </a:xfrm>
          <a:prstGeom prst="ellipse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8978958" y="1938323"/>
            <a:ext cx="1397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Seeker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Oval 4"/>
          <p:cNvSpPr/>
          <p:nvPr/>
        </p:nvSpPr>
        <p:spPr>
          <a:xfrm>
            <a:off x="5016306" y="4700521"/>
            <a:ext cx="1977221" cy="1978544"/>
          </a:xfrm>
          <a:prstGeom prst="ellipse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Rectangle 11"/>
          <p:cNvSpPr/>
          <p:nvPr/>
        </p:nvSpPr>
        <p:spPr>
          <a:xfrm>
            <a:off x="5194106" y="5412794"/>
            <a:ext cx="1681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Platform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396343" y="1847849"/>
            <a:ext cx="5094893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72" y="1435617"/>
            <a:ext cx="673546" cy="67354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9" name="文本框 8"/>
          <p:cNvSpPr txBox="1"/>
          <p:nvPr/>
        </p:nvSpPr>
        <p:spPr>
          <a:xfrm>
            <a:off x="4874049" y="1448870"/>
            <a:ext cx="21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Sharing of Asset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3423930" y="2503300"/>
            <a:ext cx="5030526" cy="2702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10" y="2109163"/>
            <a:ext cx="666432" cy="6664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0" name="文本框 39"/>
          <p:cNvSpPr txBox="1"/>
          <p:nvPr/>
        </p:nvSpPr>
        <p:spPr>
          <a:xfrm>
            <a:off x="4578797" y="2102156"/>
            <a:ext cx="229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Recommendation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H="1" flipV="1">
            <a:off x="2974785" y="2758298"/>
            <a:ext cx="2415884" cy="2079623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12" y="2870314"/>
            <a:ext cx="580596" cy="5805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6" name="文本框 45"/>
          <p:cNvSpPr txBox="1"/>
          <p:nvPr/>
        </p:nvSpPr>
        <p:spPr>
          <a:xfrm rot="2435329">
            <a:off x="3663955" y="3823947"/>
            <a:ext cx="21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Access to Market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2639958" y="3134788"/>
            <a:ext cx="2436128" cy="2167153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04" y="3724496"/>
            <a:ext cx="552756" cy="5527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2" name="文本框 51"/>
          <p:cNvSpPr txBox="1"/>
          <p:nvPr/>
        </p:nvSpPr>
        <p:spPr>
          <a:xfrm rot="2435329">
            <a:off x="4057891" y="4337209"/>
            <a:ext cx="81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Offer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>
            <a:off x="1772868" y="3155621"/>
            <a:ext cx="3257209" cy="2915837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09" y="4449511"/>
            <a:ext cx="591717" cy="5917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72" name="文本框 71"/>
          <p:cNvSpPr txBox="1"/>
          <p:nvPr/>
        </p:nvSpPr>
        <p:spPr>
          <a:xfrm rot="2435329">
            <a:off x="3626161" y="5122217"/>
            <a:ext cx="160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Renting Fee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6449622" y="2725794"/>
            <a:ext cx="2249560" cy="1974727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图片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48" y="2858767"/>
            <a:ext cx="580596" cy="5805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75" name="文本框 74"/>
          <p:cNvSpPr txBox="1"/>
          <p:nvPr/>
        </p:nvSpPr>
        <p:spPr>
          <a:xfrm rot="19102836">
            <a:off x="6038470" y="3639785"/>
            <a:ext cx="211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Access to Market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箭头连接符 78"/>
          <p:cNvCxnSpPr/>
          <p:nvPr/>
        </p:nvCxnSpPr>
        <p:spPr>
          <a:xfrm flipH="1">
            <a:off x="6844228" y="3113204"/>
            <a:ext cx="2299273" cy="2094092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图片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34" y="4375388"/>
            <a:ext cx="552756" cy="5527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4" name="文本框 83"/>
          <p:cNvSpPr txBox="1"/>
          <p:nvPr/>
        </p:nvSpPr>
        <p:spPr>
          <a:xfrm rot="18929813">
            <a:off x="7335761" y="3672821"/>
            <a:ext cx="13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箭头连接符 84"/>
          <p:cNvCxnSpPr/>
          <p:nvPr/>
        </p:nvCxnSpPr>
        <p:spPr>
          <a:xfrm flipH="1">
            <a:off x="6965068" y="3131995"/>
            <a:ext cx="3102421" cy="2877681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图片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12" y="4359681"/>
            <a:ext cx="591717" cy="5917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95" name="文本框 94"/>
          <p:cNvSpPr txBox="1"/>
          <p:nvPr/>
        </p:nvSpPr>
        <p:spPr>
          <a:xfrm rot="18929813">
            <a:off x="6821506" y="4986386"/>
            <a:ext cx="156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Renting Fee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 rot="18929813">
            <a:off x="8386743" y="3573382"/>
            <a:ext cx="156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 Fee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0" y="260959"/>
            <a:ext cx="263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9222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6" grpId="0"/>
      <p:bldP spid="21" grpId="0" bldLvl="0" animBg="1"/>
      <p:bldP spid="22" grpId="0"/>
      <p:bldP spid="23" grpId="0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45035" y="231472"/>
            <a:ext cx="343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Milestones</a:t>
            </a:r>
            <a:endParaRPr lang="zh-CN" altLang="en-US" sz="4000" b="1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梯形 6"/>
          <p:cNvSpPr/>
          <p:nvPr/>
        </p:nvSpPr>
        <p:spPr>
          <a:xfrm rot="5400000">
            <a:off x="582147" y="1858400"/>
            <a:ext cx="2073370" cy="1974111"/>
          </a:xfrm>
          <a:prstGeom prst="trapezoid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795836" y="3882141"/>
            <a:ext cx="0" cy="533828"/>
          </a:xfrm>
          <a:prstGeom prst="line">
            <a:avLst/>
          </a:prstGeom>
          <a:ln w="15875">
            <a:solidFill>
              <a:srgbClr val="EAD9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0261" y="1262559"/>
            <a:ext cx="2850515" cy="5160010"/>
            <a:chOff x="1523" y="-2217"/>
            <a:chExt cx="4489" cy="8126"/>
          </a:xfrm>
        </p:grpSpPr>
        <p:sp>
          <p:nvSpPr>
            <p:cNvPr id="6" name="TextBox 45"/>
            <p:cNvSpPr txBox="1"/>
            <p:nvPr/>
          </p:nvSpPr>
          <p:spPr>
            <a:xfrm>
              <a:off x="2124" y="-2217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en-US" altLang="zh-CN" sz="2000" b="1" kern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Platform Construction </a:t>
              </a:r>
            </a:p>
            <a:p>
              <a:pPr algn="ctr"/>
              <a:r>
                <a:rPr lang="en-US" altLang="zh-CN" sz="2000" b="1" kern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And trial operation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1523" y="2902"/>
              <a:ext cx="4489" cy="3007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Advertising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Free membership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Mainly for individuals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Art communication and education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62" y="2439908"/>
            <a:ext cx="811095" cy="8110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8348" y="2477949"/>
            <a:ext cx="14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MONTH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梯形 30"/>
          <p:cNvSpPr/>
          <p:nvPr/>
        </p:nvSpPr>
        <p:spPr>
          <a:xfrm rot="5400000">
            <a:off x="3535948" y="1858400"/>
            <a:ext cx="2073370" cy="1974111"/>
          </a:xfrm>
          <a:prstGeom prst="trapezoid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749637" y="3882141"/>
            <a:ext cx="0" cy="533828"/>
          </a:xfrm>
          <a:prstGeom prst="line">
            <a:avLst/>
          </a:prstGeom>
          <a:ln w="15875">
            <a:solidFill>
              <a:srgbClr val="EAD9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3299900" y="1112699"/>
            <a:ext cx="2850515" cy="5309870"/>
            <a:chOff x="1523" y="-2453"/>
            <a:chExt cx="4489" cy="8362"/>
          </a:xfrm>
        </p:grpSpPr>
        <p:sp>
          <p:nvSpPr>
            <p:cNvPr id="34" name="TextBox 45"/>
            <p:cNvSpPr txBox="1"/>
            <p:nvPr/>
          </p:nvSpPr>
          <p:spPr>
            <a:xfrm>
              <a:off x="1973" y="-2453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en-US" altLang="zh-CN" sz="2000" b="1" kern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Official operation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1523" y="2902"/>
              <a:ext cx="4489" cy="3007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100,000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downloads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Free membership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Looking for entertainment company cooperation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452149" y="2477949"/>
            <a:ext cx="14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YEAR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48" y="2452002"/>
            <a:ext cx="736305" cy="736305"/>
          </a:xfrm>
          <a:prstGeom prst="rect">
            <a:avLst/>
          </a:prstGeom>
        </p:spPr>
      </p:pic>
      <p:sp>
        <p:nvSpPr>
          <p:cNvPr id="39" name="梯形 38"/>
          <p:cNvSpPr/>
          <p:nvPr/>
        </p:nvSpPr>
        <p:spPr>
          <a:xfrm rot="5400000">
            <a:off x="6452809" y="1858400"/>
            <a:ext cx="2073370" cy="1974111"/>
          </a:xfrm>
          <a:prstGeom prst="trapezoid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7666498" y="3882141"/>
            <a:ext cx="0" cy="533828"/>
          </a:xfrm>
          <a:prstGeom prst="line">
            <a:avLst/>
          </a:prstGeom>
          <a:ln w="15875">
            <a:solidFill>
              <a:srgbClr val="EAD9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6216761" y="1112699"/>
            <a:ext cx="3092450" cy="5309870"/>
            <a:chOff x="1523" y="-2453"/>
            <a:chExt cx="4870" cy="8362"/>
          </a:xfrm>
        </p:grpSpPr>
        <p:sp>
          <p:nvSpPr>
            <p:cNvPr id="44" name="TextBox 45"/>
            <p:cNvSpPr txBox="1"/>
            <p:nvPr/>
          </p:nvSpPr>
          <p:spPr>
            <a:xfrm>
              <a:off x="1973" y="-2453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en-US" altLang="zh-CN" sz="2000" b="1" kern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Expanding market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TextBox 46"/>
            <p:cNvSpPr txBox="1"/>
            <p:nvPr/>
          </p:nvSpPr>
          <p:spPr>
            <a:xfrm>
              <a:off x="1523" y="2902"/>
              <a:ext cx="4870" cy="3007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 million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users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Paid membership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Individuals to industries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Standard audit and problem-solving mechanism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6369010" y="2477949"/>
            <a:ext cx="14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YEAR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381" y="2418715"/>
            <a:ext cx="794800" cy="794800"/>
          </a:xfrm>
          <a:prstGeom prst="rect">
            <a:avLst/>
          </a:prstGeom>
        </p:spPr>
      </p:pic>
      <p:sp>
        <p:nvSpPr>
          <p:cNvPr id="49" name="梯形 48"/>
          <p:cNvSpPr/>
          <p:nvPr/>
        </p:nvSpPr>
        <p:spPr>
          <a:xfrm rot="5400000">
            <a:off x="9347778" y="1811671"/>
            <a:ext cx="2073370" cy="1974111"/>
          </a:xfrm>
          <a:prstGeom prst="trapezoid">
            <a:avLst/>
          </a:pr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0561467" y="3835412"/>
            <a:ext cx="0" cy="533828"/>
          </a:xfrm>
          <a:prstGeom prst="line">
            <a:avLst/>
          </a:prstGeom>
          <a:ln w="15875">
            <a:solidFill>
              <a:srgbClr val="EAD9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9397407" y="1112699"/>
            <a:ext cx="2576830" cy="5309870"/>
            <a:chOff x="1523" y="-2453"/>
            <a:chExt cx="4058" cy="8362"/>
          </a:xfrm>
        </p:grpSpPr>
        <p:sp>
          <p:nvSpPr>
            <p:cNvPr id="52" name="TextBox 45"/>
            <p:cNvSpPr txBox="1"/>
            <p:nvPr/>
          </p:nvSpPr>
          <p:spPr>
            <a:xfrm>
              <a:off x="1558" y="-2453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en-US" altLang="zh-CN" sz="2000" b="1" kern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Industrial chain</a:t>
              </a:r>
              <a:endParaRPr lang="zh-CN" altLang="en-US" sz="2000" b="1" kern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TextBox 46"/>
            <p:cNvSpPr txBox="1"/>
            <p:nvPr/>
          </p:nvSpPr>
          <p:spPr>
            <a:xfrm>
              <a:off x="1523" y="2902"/>
              <a:ext cx="4058" cy="3007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 million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orders,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10 million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turnover</a:t>
              </a:r>
            </a:p>
            <a:p>
              <a:pPr marL="171450" lvl="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Original culture IP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9263979" y="2431220"/>
            <a:ext cx="14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YEAR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79" y="2467764"/>
            <a:ext cx="671342" cy="6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1" grpId="0" bldLvl="0" animBg="1"/>
      <p:bldP spid="39" grpId="0" bldLvl="0" animBg="1"/>
      <p:bldP spid="4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02" y="993022"/>
            <a:ext cx="9894592" cy="5616325"/>
          </a:xfrm>
          <a:prstGeom prst="rect">
            <a:avLst/>
          </a:prstGeom>
        </p:spPr>
      </p:pic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78210" y="164637"/>
            <a:ext cx="631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Use of budget</a:t>
            </a:r>
            <a:endParaRPr lang="zh-CN" altLang="en-US" sz="4000" b="1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57138" y="5261446"/>
            <a:ext cx="9304420" cy="384722"/>
          </a:xfrm>
          <a:prstGeom prst="rect">
            <a:avLst/>
          </a:prstGeom>
          <a:noFill/>
          <a:ln>
            <a:solidFill>
              <a:srgbClr val="D2B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0" y="5246058"/>
            <a:ext cx="1638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cost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箭头连接符 11"/>
          <p:cNvCxnSpPr>
            <a:stCxn id="10" idx="3"/>
            <a:endCxn id="7" idx="1"/>
          </p:cNvCxnSpPr>
          <p:nvPr/>
        </p:nvCxnSpPr>
        <p:spPr>
          <a:xfrm>
            <a:off x="1638985" y="5446113"/>
            <a:ext cx="318153" cy="7694"/>
          </a:xfrm>
          <a:prstGeom prst="straightConnector1">
            <a:avLst/>
          </a:prstGeom>
          <a:ln>
            <a:solidFill>
              <a:srgbClr val="D2B5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1957138" y="5694440"/>
            <a:ext cx="9304420" cy="754486"/>
          </a:xfrm>
          <a:prstGeom prst="rect">
            <a:avLst/>
          </a:prstGeom>
          <a:noFill/>
          <a:ln>
            <a:solidFill>
              <a:srgbClr val="D2B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0" y="5717740"/>
            <a:ext cx="163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Non-human cost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直接箭头连接符 54"/>
          <p:cNvCxnSpPr>
            <a:stCxn id="51" idx="3"/>
            <a:endCxn id="50" idx="1"/>
          </p:cNvCxnSpPr>
          <p:nvPr/>
        </p:nvCxnSpPr>
        <p:spPr>
          <a:xfrm>
            <a:off x="1638985" y="6071683"/>
            <a:ext cx="318153" cy="0"/>
          </a:xfrm>
          <a:prstGeom prst="straightConnector1">
            <a:avLst/>
          </a:prstGeom>
          <a:ln>
            <a:solidFill>
              <a:srgbClr val="D2B5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7398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92935" y="5529747"/>
            <a:ext cx="8082010" cy="1230465"/>
            <a:chOff x="746" y="6761"/>
            <a:chExt cx="17414" cy="2929"/>
          </a:xfrm>
        </p:grpSpPr>
        <p:sp>
          <p:nvSpPr>
            <p:cNvPr id="3" name="文本框 2"/>
            <p:cNvSpPr txBox="1"/>
            <p:nvPr/>
          </p:nvSpPr>
          <p:spPr>
            <a:xfrm>
              <a:off x="746" y="6836"/>
              <a:ext cx="3697" cy="28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Tailin Song</a:t>
              </a:r>
              <a:r>
                <a:rPr lang="en-US" altLang="zh-CN" sz="1200" b="1">
                  <a:solidFill>
                    <a:schemeClr val="bg1"/>
                  </a:solidFill>
                </a:rPr>
                <a:t>, m</a:t>
              </a:r>
              <a:r>
                <a:rPr lang="zh-CN" altLang="en-US" sz="1200" b="1">
                  <a:solidFill>
                    <a:schemeClr val="bg1"/>
                  </a:solidFill>
                </a:rPr>
                <a:t>ajor in Artificial Intelligence</a:t>
              </a:r>
              <a:r>
                <a:rPr lang="en-US" altLang="zh-CN" sz="1200" b="1">
                  <a:solidFill>
                    <a:schemeClr val="bg1"/>
                  </a:solidFill>
                </a:rPr>
                <a:t>,</a:t>
              </a:r>
              <a:endParaRPr lang="zh-CN" altLang="en-US" sz="1200" b="1">
                <a:solidFill>
                  <a:schemeClr val="bg1"/>
                </a:solidFill>
              </a:endParaRPr>
            </a:p>
            <a:p>
              <a:r>
                <a:rPr lang="en-US" altLang="zh-CN" sz="1200" b="1">
                  <a:solidFill>
                    <a:schemeClr val="bg1"/>
                  </a:solidFill>
                </a:rPr>
                <a:t>s</a:t>
              </a:r>
              <a:r>
                <a:rPr lang="zh-CN" altLang="en-US" sz="1200" b="1">
                  <a:solidFill>
                    <a:schemeClr val="bg1"/>
                  </a:solidFill>
                </a:rPr>
                <a:t>killed in data processing and algorithm implementation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15" y="6836"/>
              <a:ext cx="3826" cy="241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 b="1" dirty="0" err="1">
                  <a:solidFill>
                    <a:schemeClr val="bg1"/>
                  </a:solidFill>
                </a:rPr>
                <a:t>Wenxin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 Zhou, major in </a:t>
              </a:r>
              <a:r>
                <a:rPr lang="en-US" altLang="zh-CN" sz="1200" b="1" dirty="0" err="1">
                  <a:solidFill>
                    <a:schemeClr val="bg1"/>
                  </a:solidFill>
                </a:rPr>
                <a:t>phyical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 geography, skilled at App construction and technical maintenance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647" y="6836"/>
              <a:ext cx="4513" cy="15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 b="1">
                  <a:solidFill>
                    <a:schemeClr val="bg1"/>
                  </a:solidFill>
                </a:rPr>
                <a:t>Dongxin Li, major in human geography,</a:t>
              </a:r>
            </a:p>
            <a:p>
              <a:r>
                <a:rPr lang="en-US" altLang="zh-CN" sz="1200" b="1">
                  <a:solidFill>
                    <a:schemeClr val="bg1"/>
                  </a:solidFill>
                </a:rPr>
                <a:t>Good at geospatial analysis.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541" y="6761"/>
              <a:ext cx="4286" cy="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>
                  <a:solidFill>
                    <a:schemeClr val="bg1"/>
                  </a:solidFill>
                  <a:sym typeface="+mn-ea"/>
                </a:rPr>
                <a:t>Runing zhang, major in Information management and Information System. good at data analysis, planning and operation.</a:t>
              </a:r>
              <a:endParaRPr lang="en-US" altLang="zh-CN" sz="1200" b="1">
                <a:solidFill>
                  <a:schemeClr val="bg1"/>
                </a:solidFill>
              </a:endParaRPr>
            </a:p>
            <a:p>
              <a:endParaRPr lang="en-US" altLang="zh-CN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84465" y="2132867"/>
            <a:ext cx="7590925" cy="1383559"/>
            <a:chOff x="859" y="7327"/>
            <a:chExt cx="18654" cy="3799"/>
          </a:xfrm>
        </p:grpSpPr>
        <p:sp>
          <p:nvSpPr>
            <p:cNvPr id="30" name="文本框 29"/>
            <p:cNvSpPr txBox="1"/>
            <p:nvPr/>
          </p:nvSpPr>
          <p:spPr>
            <a:xfrm>
              <a:off x="859" y="7327"/>
              <a:ext cx="6866" cy="37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Gong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Yuwei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, Chinese, </a:t>
              </a:r>
            </a:p>
            <a:p>
              <a:r>
                <a:rPr lang="zh-CN" altLang="en-US" sz="1200" b="1" dirty="0">
                  <a:solidFill>
                    <a:schemeClr val="bg1"/>
                  </a:solidFill>
                </a:rPr>
                <a:t>one of the creators in cultural&amp;entertainment circles, having long-term experience of creating and research of creators' psychology. Having access to relative networks of creators market.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07" y="7652"/>
              <a:ext cx="5338" cy="27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altLang="en-US" sz="1200" b="1">
                  <a:solidFill>
                    <a:schemeClr val="bg1"/>
                  </a:solidFill>
                </a:rPr>
                <a:t>My name is Yang Luguo</a:t>
              </a:r>
              <a:r>
                <a:rPr lang="en-US" altLang="zh-CN" sz="1200" b="1">
                  <a:solidFill>
                    <a:schemeClr val="bg1"/>
                  </a:solidFill>
                </a:rPr>
                <a:t>.</a:t>
              </a:r>
            </a:p>
            <a:p>
              <a:pPr indent="0"/>
              <a:r>
                <a:rPr lang="zh-CN" altLang="en-US" sz="1200" b="1">
                  <a:solidFill>
                    <a:schemeClr val="bg1"/>
                  </a:solidFill>
                </a:rPr>
                <a:t>I am a undergraduate major in mathmatics I am talented in programming and collecting materials.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741" y="7651"/>
              <a:ext cx="5772" cy="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>
                  <a:solidFill>
                    <a:schemeClr val="bg1"/>
                  </a:solidFill>
                </a:rPr>
                <a:t>Fan Miao, major in Geographic information science and remote sensing, good at integrate information and communication.</a:t>
              </a:r>
            </a:p>
          </p:txBody>
        </p:sp>
      </p:grp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 rot="13184398" flipH="1">
            <a:off x="4036889" y="1431611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任意多边形: 形状 69"/>
          <p:cNvSpPr/>
          <p:nvPr/>
        </p:nvSpPr>
        <p:spPr>
          <a:xfrm rot="16200000">
            <a:off x="8571230" y="697865"/>
            <a:ext cx="5067301" cy="2495550"/>
          </a:xfrm>
          <a:custGeom>
            <a:avLst/>
            <a:gdLst>
              <a:gd name="connsiteX0" fmla="*/ 3475172 w 4272391"/>
              <a:gd name="connsiteY0" fmla="*/ 3677797 h 3677797"/>
              <a:gd name="connsiteX1" fmla="*/ 3395451 w 4272391"/>
              <a:gd name="connsiteY1" fmla="*/ 3677797 h 3677797"/>
              <a:gd name="connsiteX2" fmla="*/ 2136197 w 4272391"/>
              <a:gd name="connsiteY2" fmla="*/ 1509793 h 3677797"/>
              <a:gd name="connsiteX3" fmla="*/ 876942 w 4272391"/>
              <a:gd name="connsiteY3" fmla="*/ 3677797 h 3677797"/>
              <a:gd name="connsiteX4" fmla="*/ 797219 w 4272391"/>
              <a:gd name="connsiteY4" fmla="*/ 3677797 h 3677797"/>
              <a:gd name="connsiteX5" fmla="*/ 2136196 w 4272391"/>
              <a:gd name="connsiteY5" fmla="*/ 1372539 h 3677797"/>
              <a:gd name="connsiteX6" fmla="*/ 3634615 w 4272391"/>
              <a:gd name="connsiteY6" fmla="*/ 3677797 h 3677797"/>
              <a:gd name="connsiteX7" fmla="*/ 3554895 w 4272391"/>
              <a:gd name="connsiteY7" fmla="*/ 3677797 h 3677797"/>
              <a:gd name="connsiteX8" fmla="*/ 2136197 w 4272391"/>
              <a:gd name="connsiteY8" fmla="*/ 1235285 h 3677797"/>
              <a:gd name="connsiteX9" fmla="*/ 717498 w 4272391"/>
              <a:gd name="connsiteY9" fmla="*/ 3677797 h 3677797"/>
              <a:gd name="connsiteX10" fmla="*/ 637775 w 4272391"/>
              <a:gd name="connsiteY10" fmla="*/ 3677797 h 3677797"/>
              <a:gd name="connsiteX11" fmla="*/ 2136196 w 4272391"/>
              <a:gd name="connsiteY11" fmla="*/ 1098030 h 3677797"/>
              <a:gd name="connsiteX12" fmla="*/ 3794059 w 4272391"/>
              <a:gd name="connsiteY12" fmla="*/ 3677797 h 3677797"/>
              <a:gd name="connsiteX13" fmla="*/ 3714338 w 4272391"/>
              <a:gd name="connsiteY13" fmla="*/ 3677797 h 3677797"/>
              <a:gd name="connsiteX14" fmla="*/ 2136197 w 4272391"/>
              <a:gd name="connsiteY14" fmla="*/ 960778 h 3677797"/>
              <a:gd name="connsiteX15" fmla="*/ 558055 w 4272391"/>
              <a:gd name="connsiteY15" fmla="*/ 3677797 h 3677797"/>
              <a:gd name="connsiteX16" fmla="*/ 478331 w 4272391"/>
              <a:gd name="connsiteY16" fmla="*/ 3677797 h 3677797"/>
              <a:gd name="connsiteX17" fmla="*/ 2136196 w 4272391"/>
              <a:gd name="connsiteY17" fmla="*/ 823523 h 3677797"/>
              <a:gd name="connsiteX18" fmla="*/ 3953504 w 4272391"/>
              <a:gd name="connsiteY18" fmla="*/ 3677797 h 3677797"/>
              <a:gd name="connsiteX19" fmla="*/ 3873782 w 4272391"/>
              <a:gd name="connsiteY19" fmla="*/ 3677797 h 3677797"/>
              <a:gd name="connsiteX20" fmla="*/ 2136197 w 4272391"/>
              <a:gd name="connsiteY20" fmla="*/ 686270 h 3677797"/>
              <a:gd name="connsiteX21" fmla="*/ 398611 w 4272391"/>
              <a:gd name="connsiteY21" fmla="*/ 3677797 h 3677797"/>
              <a:gd name="connsiteX22" fmla="*/ 318887 w 4272391"/>
              <a:gd name="connsiteY22" fmla="*/ 3677797 h 3677797"/>
              <a:gd name="connsiteX23" fmla="*/ 2136196 w 4272391"/>
              <a:gd name="connsiteY23" fmla="*/ 549015 h 3677797"/>
              <a:gd name="connsiteX24" fmla="*/ 4112947 w 4272391"/>
              <a:gd name="connsiteY24" fmla="*/ 3677797 h 3677797"/>
              <a:gd name="connsiteX25" fmla="*/ 4033226 w 4272391"/>
              <a:gd name="connsiteY25" fmla="*/ 3677797 h 3677797"/>
              <a:gd name="connsiteX26" fmla="*/ 2136197 w 4272391"/>
              <a:gd name="connsiteY26" fmla="*/ 411762 h 3677797"/>
              <a:gd name="connsiteX27" fmla="*/ 239167 w 4272391"/>
              <a:gd name="connsiteY27" fmla="*/ 3677797 h 3677797"/>
              <a:gd name="connsiteX28" fmla="*/ 159444 w 4272391"/>
              <a:gd name="connsiteY28" fmla="*/ 3677797 h 3677797"/>
              <a:gd name="connsiteX29" fmla="*/ 2136196 w 4272391"/>
              <a:gd name="connsiteY29" fmla="*/ 274508 h 3677797"/>
              <a:gd name="connsiteX30" fmla="*/ 4272391 w 4272391"/>
              <a:gd name="connsiteY30" fmla="*/ 3677797 h 3677797"/>
              <a:gd name="connsiteX31" fmla="*/ 4192670 w 4272391"/>
              <a:gd name="connsiteY31" fmla="*/ 3677797 h 3677797"/>
              <a:gd name="connsiteX32" fmla="*/ 2136197 w 4272391"/>
              <a:gd name="connsiteY32" fmla="*/ 137255 h 3677797"/>
              <a:gd name="connsiteX33" fmla="*/ 79723 w 4272391"/>
              <a:gd name="connsiteY33" fmla="*/ 3677797 h 3677797"/>
              <a:gd name="connsiteX34" fmla="*/ 0 w 4272391"/>
              <a:gd name="connsiteY34" fmla="*/ 3677797 h 3677797"/>
              <a:gd name="connsiteX35" fmla="*/ 2136196 w 4272391"/>
              <a:gd name="connsiteY35" fmla="*/ 0 h 367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72391" h="3677797">
                <a:moveTo>
                  <a:pt x="3475172" y="3677797"/>
                </a:moveTo>
                <a:lnTo>
                  <a:pt x="3395451" y="3677797"/>
                </a:lnTo>
                <a:lnTo>
                  <a:pt x="2136197" y="1509793"/>
                </a:lnTo>
                <a:lnTo>
                  <a:pt x="876942" y="3677797"/>
                </a:lnTo>
                <a:lnTo>
                  <a:pt x="797219" y="3677797"/>
                </a:lnTo>
                <a:lnTo>
                  <a:pt x="2136196" y="1372539"/>
                </a:lnTo>
                <a:close/>
                <a:moveTo>
                  <a:pt x="3634615" y="3677797"/>
                </a:moveTo>
                <a:lnTo>
                  <a:pt x="3554895" y="3677797"/>
                </a:lnTo>
                <a:lnTo>
                  <a:pt x="2136197" y="1235285"/>
                </a:lnTo>
                <a:lnTo>
                  <a:pt x="717498" y="3677797"/>
                </a:lnTo>
                <a:lnTo>
                  <a:pt x="637775" y="3677797"/>
                </a:lnTo>
                <a:lnTo>
                  <a:pt x="2136196" y="1098030"/>
                </a:lnTo>
                <a:close/>
                <a:moveTo>
                  <a:pt x="3794059" y="3677797"/>
                </a:moveTo>
                <a:lnTo>
                  <a:pt x="3714338" y="3677797"/>
                </a:lnTo>
                <a:lnTo>
                  <a:pt x="2136197" y="960778"/>
                </a:lnTo>
                <a:lnTo>
                  <a:pt x="558055" y="3677797"/>
                </a:lnTo>
                <a:lnTo>
                  <a:pt x="478331" y="3677797"/>
                </a:lnTo>
                <a:lnTo>
                  <a:pt x="2136196" y="823523"/>
                </a:lnTo>
                <a:close/>
                <a:moveTo>
                  <a:pt x="3953504" y="3677797"/>
                </a:moveTo>
                <a:lnTo>
                  <a:pt x="3873782" y="3677797"/>
                </a:lnTo>
                <a:lnTo>
                  <a:pt x="2136197" y="686270"/>
                </a:lnTo>
                <a:lnTo>
                  <a:pt x="398611" y="3677797"/>
                </a:lnTo>
                <a:lnTo>
                  <a:pt x="318887" y="3677797"/>
                </a:lnTo>
                <a:lnTo>
                  <a:pt x="2136196" y="549015"/>
                </a:lnTo>
                <a:close/>
                <a:moveTo>
                  <a:pt x="4112947" y="3677797"/>
                </a:moveTo>
                <a:lnTo>
                  <a:pt x="4033226" y="3677797"/>
                </a:lnTo>
                <a:lnTo>
                  <a:pt x="2136197" y="411762"/>
                </a:lnTo>
                <a:lnTo>
                  <a:pt x="239167" y="3677797"/>
                </a:lnTo>
                <a:lnTo>
                  <a:pt x="159444" y="3677797"/>
                </a:lnTo>
                <a:lnTo>
                  <a:pt x="2136196" y="274508"/>
                </a:lnTo>
                <a:close/>
                <a:moveTo>
                  <a:pt x="4272391" y="3677797"/>
                </a:moveTo>
                <a:lnTo>
                  <a:pt x="4192670" y="3677797"/>
                </a:lnTo>
                <a:lnTo>
                  <a:pt x="2136197" y="137255"/>
                </a:lnTo>
                <a:lnTo>
                  <a:pt x="79723" y="3677797"/>
                </a:lnTo>
                <a:lnTo>
                  <a:pt x="0" y="3677797"/>
                </a:lnTo>
                <a:lnTo>
                  <a:pt x="2136196" y="0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任意多边形: 形状 72"/>
          <p:cNvSpPr/>
          <p:nvPr/>
        </p:nvSpPr>
        <p:spPr>
          <a:xfrm rot="5400000" flipH="1">
            <a:off x="-119243" y="4795657"/>
            <a:ext cx="2181586" cy="1943100"/>
          </a:xfrm>
          <a:custGeom>
            <a:avLst/>
            <a:gdLst>
              <a:gd name="connsiteX0" fmla="*/ 1575444 w 2181586"/>
              <a:gd name="connsiteY0" fmla="*/ 1943100 h 1943100"/>
              <a:gd name="connsiteX1" fmla="*/ 557392 w 2181586"/>
              <a:gd name="connsiteY1" fmla="*/ 725157 h 1943100"/>
              <a:gd name="connsiteX2" fmla="*/ 0 w 2181586"/>
              <a:gd name="connsiteY2" fmla="*/ 1391991 h 1943100"/>
              <a:gd name="connsiteX3" fmla="*/ 0 w 2181586"/>
              <a:gd name="connsiteY3" fmla="*/ 1464508 h 1943100"/>
              <a:gd name="connsiteX4" fmla="*/ 557393 w 2181586"/>
              <a:gd name="connsiteY4" fmla="*/ 797673 h 1943100"/>
              <a:gd name="connsiteX5" fmla="*/ 1514830 w 2181586"/>
              <a:gd name="connsiteY5" fmla="*/ 1943100 h 1943100"/>
              <a:gd name="connsiteX6" fmla="*/ 1696672 w 2181586"/>
              <a:gd name="connsiteY6" fmla="*/ 1943100 h 1943100"/>
              <a:gd name="connsiteX7" fmla="*/ 557392 w 2181586"/>
              <a:gd name="connsiteY7" fmla="*/ 580125 h 1943100"/>
              <a:gd name="connsiteX8" fmla="*/ 0 w 2181586"/>
              <a:gd name="connsiteY8" fmla="*/ 1246960 h 1943100"/>
              <a:gd name="connsiteX9" fmla="*/ 0 w 2181586"/>
              <a:gd name="connsiteY9" fmla="*/ 1319476 h 1943100"/>
              <a:gd name="connsiteX10" fmla="*/ 557393 w 2181586"/>
              <a:gd name="connsiteY10" fmla="*/ 652641 h 1943100"/>
              <a:gd name="connsiteX11" fmla="*/ 1636059 w 2181586"/>
              <a:gd name="connsiteY11" fmla="*/ 1943100 h 1943100"/>
              <a:gd name="connsiteX12" fmla="*/ 1817900 w 2181586"/>
              <a:gd name="connsiteY12" fmla="*/ 1943100 h 1943100"/>
              <a:gd name="connsiteX13" fmla="*/ 557392 w 2181586"/>
              <a:gd name="connsiteY13" fmla="*/ 435094 h 1943100"/>
              <a:gd name="connsiteX14" fmla="*/ 0 w 2181586"/>
              <a:gd name="connsiteY14" fmla="*/ 1101928 h 1943100"/>
              <a:gd name="connsiteX15" fmla="*/ 0 w 2181586"/>
              <a:gd name="connsiteY15" fmla="*/ 1174445 h 1943100"/>
              <a:gd name="connsiteX16" fmla="*/ 557393 w 2181586"/>
              <a:gd name="connsiteY16" fmla="*/ 507610 h 1943100"/>
              <a:gd name="connsiteX17" fmla="*/ 1757287 w 2181586"/>
              <a:gd name="connsiteY17" fmla="*/ 1943100 h 1943100"/>
              <a:gd name="connsiteX18" fmla="*/ 1939130 w 2181586"/>
              <a:gd name="connsiteY18" fmla="*/ 1943100 h 1943100"/>
              <a:gd name="connsiteX19" fmla="*/ 557392 w 2181586"/>
              <a:gd name="connsiteY19" fmla="*/ 290063 h 1943100"/>
              <a:gd name="connsiteX20" fmla="*/ 0 w 2181586"/>
              <a:gd name="connsiteY20" fmla="*/ 956897 h 1943100"/>
              <a:gd name="connsiteX21" fmla="*/ 0 w 2181586"/>
              <a:gd name="connsiteY21" fmla="*/ 1029414 h 1943100"/>
              <a:gd name="connsiteX22" fmla="*/ 557393 w 2181586"/>
              <a:gd name="connsiteY22" fmla="*/ 362579 h 1943100"/>
              <a:gd name="connsiteX23" fmla="*/ 1878516 w 2181586"/>
              <a:gd name="connsiteY23" fmla="*/ 1943100 h 1943100"/>
              <a:gd name="connsiteX24" fmla="*/ 2060358 w 2181586"/>
              <a:gd name="connsiteY24" fmla="*/ 1943100 h 1943100"/>
              <a:gd name="connsiteX25" fmla="*/ 557392 w 2181586"/>
              <a:gd name="connsiteY25" fmla="*/ 145032 h 1943100"/>
              <a:gd name="connsiteX26" fmla="*/ 0 w 2181586"/>
              <a:gd name="connsiteY26" fmla="*/ 811866 h 1943100"/>
              <a:gd name="connsiteX27" fmla="*/ 0 w 2181586"/>
              <a:gd name="connsiteY27" fmla="*/ 884382 h 1943100"/>
              <a:gd name="connsiteX28" fmla="*/ 557393 w 2181586"/>
              <a:gd name="connsiteY28" fmla="*/ 217547 h 1943100"/>
              <a:gd name="connsiteX29" fmla="*/ 1999744 w 2181586"/>
              <a:gd name="connsiteY29" fmla="*/ 1943100 h 1943100"/>
              <a:gd name="connsiteX30" fmla="*/ 2181586 w 2181586"/>
              <a:gd name="connsiteY30" fmla="*/ 1943100 h 1943100"/>
              <a:gd name="connsiteX31" fmla="*/ 557392 w 2181586"/>
              <a:gd name="connsiteY31" fmla="*/ 0 h 1943100"/>
              <a:gd name="connsiteX32" fmla="*/ 0 w 2181586"/>
              <a:gd name="connsiteY32" fmla="*/ 666835 h 1943100"/>
              <a:gd name="connsiteX33" fmla="*/ 0 w 2181586"/>
              <a:gd name="connsiteY33" fmla="*/ 739351 h 1943100"/>
              <a:gd name="connsiteX34" fmla="*/ 557393 w 2181586"/>
              <a:gd name="connsiteY34" fmla="*/ 72516 h 1943100"/>
              <a:gd name="connsiteX35" fmla="*/ 2120973 w 2181586"/>
              <a:gd name="connsiteY35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1586" h="1943100">
                <a:moveTo>
                  <a:pt x="1575444" y="1943100"/>
                </a:moveTo>
                <a:lnTo>
                  <a:pt x="557392" y="725157"/>
                </a:lnTo>
                <a:lnTo>
                  <a:pt x="0" y="1391991"/>
                </a:lnTo>
                <a:lnTo>
                  <a:pt x="0" y="1464508"/>
                </a:lnTo>
                <a:lnTo>
                  <a:pt x="557393" y="797673"/>
                </a:lnTo>
                <a:lnTo>
                  <a:pt x="1514830" y="1943100"/>
                </a:lnTo>
                <a:close/>
                <a:moveTo>
                  <a:pt x="1696672" y="1943100"/>
                </a:moveTo>
                <a:lnTo>
                  <a:pt x="557392" y="580125"/>
                </a:lnTo>
                <a:lnTo>
                  <a:pt x="0" y="1246960"/>
                </a:lnTo>
                <a:lnTo>
                  <a:pt x="0" y="1319476"/>
                </a:lnTo>
                <a:lnTo>
                  <a:pt x="557393" y="652641"/>
                </a:lnTo>
                <a:lnTo>
                  <a:pt x="1636059" y="1943100"/>
                </a:lnTo>
                <a:close/>
                <a:moveTo>
                  <a:pt x="1817900" y="1943100"/>
                </a:moveTo>
                <a:lnTo>
                  <a:pt x="557392" y="435094"/>
                </a:lnTo>
                <a:lnTo>
                  <a:pt x="0" y="1101928"/>
                </a:lnTo>
                <a:lnTo>
                  <a:pt x="0" y="1174445"/>
                </a:lnTo>
                <a:lnTo>
                  <a:pt x="557393" y="507610"/>
                </a:lnTo>
                <a:lnTo>
                  <a:pt x="1757287" y="1943100"/>
                </a:lnTo>
                <a:close/>
                <a:moveTo>
                  <a:pt x="1939130" y="1943100"/>
                </a:moveTo>
                <a:lnTo>
                  <a:pt x="557392" y="290063"/>
                </a:lnTo>
                <a:lnTo>
                  <a:pt x="0" y="956897"/>
                </a:lnTo>
                <a:lnTo>
                  <a:pt x="0" y="1029414"/>
                </a:lnTo>
                <a:lnTo>
                  <a:pt x="557393" y="362579"/>
                </a:lnTo>
                <a:lnTo>
                  <a:pt x="1878516" y="1943100"/>
                </a:lnTo>
                <a:close/>
                <a:moveTo>
                  <a:pt x="2060358" y="1943100"/>
                </a:moveTo>
                <a:lnTo>
                  <a:pt x="557392" y="145032"/>
                </a:lnTo>
                <a:lnTo>
                  <a:pt x="0" y="811866"/>
                </a:lnTo>
                <a:lnTo>
                  <a:pt x="0" y="884382"/>
                </a:lnTo>
                <a:lnTo>
                  <a:pt x="557393" y="217547"/>
                </a:lnTo>
                <a:lnTo>
                  <a:pt x="1999744" y="1943100"/>
                </a:lnTo>
                <a:close/>
                <a:moveTo>
                  <a:pt x="2181586" y="1943100"/>
                </a:moveTo>
                <a:lnTo>
                  <a:pt x="557392" y="0"/>
                </a:lnTo>
                <a:lnTo>
                  <a:pt x="0" y="666835"/>
                </a:lnTo>
                <a:lnTo>
                  <a:pt x="0" y="739351"/>
                </a:lnTo>
                <a:lnTo>
                  <a:pt x="557393" y="72516"/>
                </a:lnTo>
                <a:lnTo>
                  <a:pt x="2120973" y="1943100"/>
                </a:lnTo>
                <a:close/>
              </a:path>
            </a:pathLst>
          </a:custGeom>
          <a:noFill/>
          <a:ln w="1905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13184398" flipH="1">
            <a:off x="9834489" y="-1589793"/>
            <a:ext cx="180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3184398" flipH="1">
            <a:off x="2832926" y="-159225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>
          <a:xfrm rot="13184398" flipH="1">
            <a:off x="8633397" y="4821532"/>
            <a:ext cx="18000" cy="3780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 rot="13184398" flipH="1">
            <a:off x="7613818" y="3378335"/>
            <a:ext cx="180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 rot="13184398" flipH="1">
            <a:off x="3675460" y="385920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1943100" y="-588010"/>
            <a:ext cx="8054975" cy="8064500"/>
          </a:xfrm>
          <a:prstGeom prst="diamond">
            <a:avLst/>
          </a:prstGeom>
          <a:solidFill>
            <a:srgbClr val="EEEEF0">
              <a:alpha val="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 userDrawn="1"/>
        </p:nvSpPr>
        <p:spPr>
          <a:xfrm>
            <a:off x="2207895" y="4578350"/>
            <a:ext cx="7545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altLang="zh-CN" sz="32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from</a:t>
            </a:r>
            <a:r>
              <a:rPr lang="en-US" altLang="zh-CN" sz="31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 </a:t>
            </a:r>
            <a:r>
              <a:rPr lang="en-US" altLang="zh-CN" sz="32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Tinder Box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87930" y="2580640"/>
            <a:ext cx="721677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Thanks for Listening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3" name="Freeform 34"/>
          <p:cNvSpPr/>
          <p:nvPr/>
        </p:nvSpPr>
        <p:spPr>
          <a:xfrm rot="10800000">
            <a:off x="6113411" y="3055663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DAC2A2">
              <a:alpha val="81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cs typeface="+mn-ea"/>
              <a:sym typeface="+mn-lt"/>
            </a:endParaRPr>
          </a:p>
        </p:txBody>
      </p:sp>
      <p:sp>
        <p:nvSpPr>
          <p:cNvPr id="11" name="Freeform 38"/>
          <p:cNvSpPr/>
          <p:nvPr/>
        </p:nvSpPr>
        <p:spPr>
          <a:xfrm>
            <a:off x="3824631" y="3092876"/>
            <a:ext cx="1770228" cy="70809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56" tIns="20955" rIns="35404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>
              <a:cs typeface="+mn-ea"/>
              <a:sym typeface="+mn-lt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4712103" y="1685016"/>
            <a:ext cx="2082896" cy="121796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2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NO CHANNEL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7969143" y="3041504"/>
            <a:ext cx="7534275" cy="72224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The Creators</a:t>
            </a:r>
          </a:p>
        </p:txBody>
      </p:sp>
      <p:sp>
        <p:nvSpPr>
          <p:cNvPr id="15" name="Text Placeholder 3"/>
          <p:cNvSpPr txBox="1"/>
          <p:nvPr/>
        </p:nvSpPr>
        <p:spPr>
          <a:xfrm>
            <a:off x="551892" y="3041505"/>
            <a:ext cx="3258322" cy="72224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The Buyers 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4712103" y="4128663"/>
            <a:ext cx="2986532" cy="236167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Other problems: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Copyright Protection, Unfair Prices, Communication problems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6" name="Freeform 45"/>
          <p:cNvSpPr>
            <a:spLocks noEditPoints="1"/>
          </p:cNvSpPr>
          <p:nvPr/>
        </p:nvSpPr>
        <p:spPr bwMode="auto">
          <a:xfrm>
            <a:off x="5698651" y="327259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45556" y="622327"/>
            <a:ext cx="60159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Current Market Problems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4319" y="264319"/>
            <a:ext cx="266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Customer Traction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99A422-C730-588C-3AB3-0661A711589B}"/>
              </a:ext>
            </a:extLst>
          </p:cNvPr>
          <p:cNvSpPr txBox="1"/>
          <p:nvPr/>
        </p:nvSpPr>
        <p:spPr>
          <a:xfrm>
            <a:off x="992670" y="3763754"/>
            <a:ext cx="282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equests Unsatisfied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B2FDECB-D943-96A8-03DF-8663411C8B5E}"/>
              </a:ext>
            </a:extLst>
          </p:cNvPr>
          <p:cNvSpPr txBox="1"/>
          <p:nvPr/>
        </p:nvSpPr>
        <p:spPr>
          <a:xfrm>
            <a:off x="8484415" y="3751034"/>
            <a:ext cx="20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Lack of Orders</a:t>
            </a:r>
          </a:p>
          <a:p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9048295-2473-55B4-EF74-DC4F1988691B}"/>
              </a:ext>
            </a:extLst>
          </p:cNvPr>
          <p:cNvGrpSpPr/>
          <p:nvPr/>
        </p:nvGrpSpPr>
        <p:grpSpPr>
          <a:xfrm>
            <a:off x="-10019" y="-19292"/>
            <a:ext cx="6555096" cy="6858000"/>
            <a:chOff x="0" y="0"/>
            <a:chExt cx="6797040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D41C5D9-9A5A-D726-ECE9-9C4AC005B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797040" cy="6858000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9962213-7279-DABC-FE57-5C31B271C054}"/>
                </a:ext>
              </a:extLst>
            </p:cNvPr>
            <p:cNvSpPr txBox="1"/>
            <p:nvPr/>
          </p:nvSpPr>
          <p:spPr>
            <a:xfrm>
              <a:off x="3287478" y="1696341"/>
              <a:ext cx="8556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65%</a:t>
              </a:r>
              <a:endParaRPr lang="zh-CN" altLang="en-US" sz="20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7F3787E-2EBB-F7E2-59EB-E8F23F84D576}"/>
                </a:ext>
              </a:extLst>
            </p:cNvPr>
            <p:cNvSpPr txBox="1"/>
            <p:nvPr/>
          </p:nvSpPr>
          <p:spPr>
            <a:xfrm>
              <a:off x="4211677" y="3281758"/>
              <a:ext cx="8556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68%</a:t>
              </a:r>
              <a:endParaRPr lang="zh-CN" altLang="en-US" sz="20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9597005-496D-D95D-0EA6-08A4C721020B}"/>
                </a:ext>
              </a:extLst>
            </p:cNvPr>
            <p:cNvSpPr txBox="1"/>
            <p:nvPr/>
          </p:nvSpPr>
          <p:spPr>
            <a:xfrm>
              <a:off x="260928" y="4748107"/>
              <a:ext cx="141208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Lack of available painter</a:t>
              </a:r>
              <a:endParaRPr lang="zh-CN" altLang="en-US" sz="20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C317CAD-E4ED-7627-2648-46E7335B8FC6}"/>
                </a:ext>
              </a:extLst>
            </p:cNvPr>
            <p:cNvSpPr txBox="1"/>
            <p:nvPr/>
          </p:nvSpPr>
          <p:spPr>
            <a:xfrm>
              <a:off x="6282371" y="4789683"/>
              <a:ext cx="51153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75%</a:t>
              </a:r>
              <a:endParaRPr lang="zh-CN" altLang="en-US" sz="20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D059FB8-5216-52CF-B978-AFA5EAD0EF1A}"/>
                </a:ext>
              </a:extLst>
            </p:cNvPr>
            <p:cNvSpPr txBox="1"/>
            <p:nvPr/>
          </p:nvSpPr>
          <p:spPr>
            <a:xfrm>
              <a:off x="260458" y="321478"/>
              <a:ext cx="645415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Problems during purchasing Customized drawings</a:t>
              </a:r>
              <a:endParaRPr lang="zh-CN" altLang="en-US" sz="2000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7FC5AA9-E6CF-8E2C-63FB-84D6CE98AD18}"/>
                </a:ext>
              </a:extLst>
            </p:cNvPr>
            <p:cNvSpPr txBox="1"/>
            <p:nvPr/>
          </p:nvSpPr>
          <p:spPr>
            <a:xfrm>
              <a:off x="311727" y="1510366"/>
              <a:ext cx="136128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Lack of fixed channel</a:t>
              </a:r>
              <a:endParaRPr lang="zh-CN" altLang="en-US" sz="2000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FE1F046-3748-CC78-D478-E6F20B5AE742}"/>
                </a:ext>
              </a:extLst>
            </p:cNvPr>
            <p:cNvSpPr txBox="1"/>
            <p:nvPr/>
          </p:nvSpPr>
          <p:spPr>
            <a:xfrm>
              <a:off x="214470" y="2967262"/>
              <a:ext cx="1377993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Problems about transaction stage</a:t>
              </a:r>
              <a:endParaRPr lang="zh-CN" altLang="en-US" sz="2000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BEDB61C-AABF-1C55-EE9B-D20E6E7C16E4}"/>
              </a:ext>
            </a:extLst>
          </p:cNvPr>
          <p:cNvGrpSpPr/>
          <p:nvPr/>
        </p:nvGrpSpPr>
        <p:grpSpPr>
          <a:xfrm>
            <a:off x="5805813" y="-21364"/>
            <a:ext cx="6526867" cy="6858000"/>
            <a:chOff x="5805813" y="-21364"/>
            <a:chExt cx="6526867" cy="685800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AB282D3-720E-4700-E5AC-D0AC536AF305}"/>
                </a:ext>
              </a:extLst>
            </p:cNvPr>
            <p:cNvGrpSpPr/>
            <p:nvPr/>
          </p:nvGrpSpPr>
          <p:grpSpPr>
            <a:xfrm>
              <a:off x="6498853" y="-21364"/>
              <a:ext cx="5833827" cy="6858000"/>
              <a:chOff x="6498853" y="-21364"/>
              <a:chExt cx="5833827" cy="6858000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7B595650-47B5-B63C-3974-C7C459AFE2AC}"/>
                  </a:ext>
                </a:extLst>
              </p:cNvPr>
              <p:cNvGrpSpPr/>
              <p:nvPr/>
            </p:nvGrpSpPr>
            <p:grpSpPr>
              <a:xfrm>
                <a:off x="6498853" y="-21364"/>
                <a:ext cx="5833827" cy="6858000"/>
                <a:chOff x="6498853" y="-21364"/>
                <a:chExt cx="5833827" cy="6858000"/>
              </a:xfrm>
            </p:grpSpPr>
            <p:pic>
              <p:nvPicPr>
                <p:cNvPr id="27" name="图片 26">
                  <a:extLst>
                    <a:ext uri="{FF2B5EF4-FFF2-40B4-BE49-F238E27FC236}">
                      <a16:creationId xmlns:a16="http://schemas.microsoft.com/office/drawing/2014/main" id="{52368A87-B949-D58F-5C3B-39C8C012E8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8853" y="-21364"/>
                  <a:ext cx="5833827" cy="6858000"/>
                </a:xfrm>
                <a:prstGeom prst="rect">
                  <a:avLst/>
                </a:prstGeom>
              </p:spPr>
            </p:pic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AC7C3FCC-81B8-7451-B428-83ACD744C3BD}"/>
                    </a:ext>
                  </a:extLst>
                </p:cNvPr>
                <p:cNvSpPr txBox="1"/>
                <p:nvPr/>
              </p:nvSpPr>
              <p:spPr>
                <a:xfrm>
                  <a:off x="10118733" y="5255938"/>
                  <a:ext cx="1995458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Acquaintance</a:t>
                  </a:r>
                </a:p>
                <a:p>
                  <a:r>
                    <a:rPr lang="en-US" altLang="zh-CN" sz="2000" dirty="0"/>
                    <a:t>78%</a:t>
                  </a:r>
                  <a:endParaRPr lang="zh-CN" altLang="en-US" sz="2000" dirty="0"/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3FBD1F18-88DD-FB9A-95E8-2666EBA32C2D}"/>
                    </a:ext>
                  </a:extLst>
                </p:cNvPr>
                <p:cNvSpPr txBox="1"/>
                <p:nvPr/>
              </p:nvSpPr>
              <p:spPr>
                <a:xfrm>
                  <a:off x="7863123" y="925521"/>
                  <a:ext cx="1047198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Others</a:t>
                  </a:r>
                </a:p>
                <a:p>
                  <a:r>
                    <a:rPr lang="en-US" altLang="zh-CN" sz="2000" dirty="0"/>
                    <a:t>22%</a:t>
                  </a:r>
                  <a:endParaRPr lang="zh-CN" altLang="en-US" sz="2000" dirty="0"/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79616A7-D943-B8CD-BDBC-B70701F9A64C}"/>
                  </a:ext>
                </a:extLst>
              </p:cNvPr>
              <p:cNvSpPr txBox="1"/>
              <p:nvPr/>
            </p:nvSpPr>
            <p:spPr>
              <a:xfrm>
                <a:off x="7436059" y="315904"/>
                <a:ext cx="458765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Customers of individual painters</a:t>
                </a:r>
                <a:endParaRPr lang="zh-CN" altLang="en-US" sz="2000" dirty="0"/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C56C448-D23D-10E8-721B-C588B060727A}"/>
                </a:ext>
              </a:extLst>
            </p:cNvPr>
            <p:cNvSpPr txBox="1"/>
            <p:nvPr/>
          </p:nvSpPr>
          <p:spPr>
            <a:xfrm>
              <a:off x="5805813" y="1629884"/>
              <a:ext cx="147247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/>
                <a:t>Data from Atron.net</a:t>
              </a:r>
              <a:endParaRPr lang="zh-CN" altLang="en-US" sz="2000" i="1" dirty="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  <p:bldP spid="13" grpId="0"/>
      <p:bldP spid="4" grpId="0"/>
      <p:bldP spid="15" grpId="0"/>
      <p:bldP spid="16" grpId="0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 rot="5400000" flipH="1">
            <a:off x="-588010" y="3816350"/>
            <a:ext cx="3536315" cy="2763520"/>
          </a:xfrm>
          <a:custGeom>
            <a:avLst/>
            <a:gdLst>
              <a:gd name="connsiteX0" fmla="*/ 1575444 w 2181586"/>
              <a:gd name="connsiteY0" fmla="*/ 1943100 h 1943100"/>
              <a:gd name="connsiteX1" fmla="*/ 557392 w 2181586"/>
              <a:gd name="connsiteY1" fmla="*/ 725157 h 1943100"/>
              <a:gd name="connsiteX2" fmla="*/ 0 w 2181586"/>
              <a:gd name="connsiteY2" fmla="*/ 1391991 h 1943100"/>
              <a:gd name="connsiteX3" fmla="*/ 0 w 2181586"/>
              <a:gd name="connsiteY3" fmla="*/ 1464508 h 1943100"/>
              <a:gd name="connsiteX4" fmla="*/ 557393 w 2181586"/>
              <a:gd name="connsiteY4" fmla="*/ 797673 h 1943100"/>
              <a:gd name="connsiteX5" fmla="*/ 1514830 w 2181586"/>
              <a:gd name="connsiteY5" fmla="*/ 1943100 h 1943100"/>
              <a:gd name="connsiteX6" fmla="*/ 1696672 w 2181586"/>
              <a:gd name="connsiteY6" fmla="*/ 1943100 h 1943100"/>
              <a:gd name="connsiteX7" fmla="*/ 557392 w 2181586"/>
              <a:gd name="connsiteY7" fmla="*/ 580125 h 1943100"/>
              <a:gd name="connsiteX8" fmla="*/ 0 w 2181586"/>
              <a:gd name="connsiteY8" fmla="*/ 1246960 h 1943100"/>
              <a:gd name="connsiteX9" fmla="*/ 0 w 2181586"/>
              <a:gd name="connsiteY9" fmla="*/ 1319476 h 1943100"/>
              <a:gd name="connsiteX10" fmla="*/ 557393 w 2181586"/>
              <a:gd name="connsiteY10" fmla="*/ 652641 h 1943100"/>
              <a:gd name="connsiteX11" fmla="*/ 1636059 w 2181586"/>
              <a:gd name="connsiteY11" fmla="*/ 1943100 h 1943100"/>
              <a:gd name="connsiteX12" fmla="*/ 1817900 w 2181586"/>
              <a:gd name="connsiteY12" fmla="*/ 1943100 h 1943100"/>
              <a:gd name="connsiteX13" fmla="*/ 557392 w 2181586"/>
              <a:gd name="connsiteY13" fmla="*/ 435094 h 1943100"/>
              <a:gd name="connsiteX14" fmla="*/ 0 w 2181586"/>
              <a:gd name="connsiteY14" fmla="*/ 1101928 h 1943100"/>
              <a:gd name="connsiteX15" fmla="*/ 0 w 2181586"/>
              <a:gd name="connsiteY15" fmla="*/ 1174445 h 1943100"/>
              <a:gd name="connsiteX16" fmla="*/ 557393 w 2181586"/>
              <a:gd name="connsiteY16" fmla="*/ 507610 h 1943100"/>
              <a:gd name="connsiteX17" fmla="*/ 1757287 w 2181586"/>
              <a:gd name="connsiteY17" fmla="*/ 1943100 h 1943100"/>
              <a:gd name="connsiteX18" fmla="*/ 1939130 w 2181586"/>
              <a:gd name="connsiteY18" fmla="*/ 1943100 h 1943100"/>
              <a:gd name="connsiteX19" fmla="*/ 557392 w 2181586"/>
              <a:gd name="connsiteY19" fmla="*/ 290063 h 1943100"/>
              <a:gd name="connsiteX20" fmla="*/ 0 w 2181586"/>
              <a:gd name="connsiteY20" fmla="*/ 956897 h 1943100"/>
              <a:gd name="connsiteX21" fmla="*/ 0 w 2181586"/>
              <a:gd name="connsiteY21" fmla="*/ 1029414 h 1943100"/>
              <a:gd name="connsiteX22" fmla="*/ 557393 w 2181586"/>
              <a:gd name="connsiteY22" fmla="*/ 362579 h 1943100"/>
              <a:gd name="connsiteX23" fmla="*/ 1878516 w 2181586"/>
              <a:gd name="connsiteY23" fmla="*/ 1943100 h 1943100"/>
              <a:gd name="connsiteX24" fmla="*/ 2060358 w 2181586"/>
              <a:gd name="connsiteY24" fmla="*/ 1943100 h 1943100"/>
              <a:gd name="connsiteX25" fmla="*/ 557392 w 2181586"/>
              <a:gd name="connsiteY25" fmla="*/ 145032 h 1943100"/>
              <a:gd name="connsiteX26" fmla="*/ 0 w 2181586"/>
              <a:gd name="connsiteY26" fmla="*/ 811866 h 1943100"/>
              <a:gd name="connsiteX27" fmla="*/ 0 w 2181586"/>
              <a:gd name="connsiteY27" fmla="*/ 884382 h 1943100"/>
              <a:gd name="connsiteX28" fmla="*/ 557393 w 2181586"/>
              <a:gd name="connsiteY28" fmla="*/ 217547 h 1943100"/>
              <a:gd name="connsiteX29" fmla="*/ 1999744 w 2181586"/>
              <a:gd name="connsiteY29" fmla="*/ 1943100 h 1943100"/>
              <a:gd name="connsiteX30" fmla="*/ 2181586 w 2181586"/>
              <a:gd name="connsiteY30" fmla="*/ 1943100 h 1943100"/>
              <a:gd name="connsiteX31" fmla="*/ 557392 w 2181586"/>
              <a:gd name="connsiteY31" fmla="*/ 0 h 1943100"/>
              <a:gd name="connsiteX32" fmla="*/ 0 w 2181586"/>
              <a:gd name="connsiteY32" fmla="*/ 666835 h 1943100"/>
              <a:gd name="connsiteX33" fmla="*/ 0 w 2181586"/>
              <a:gd name="connsiteY33" fmla="*/ 739351 h 1943100"/>
              <a:gd name="connsiteX34" fmla="*/ 557393 w 2181586"/>
              <a:gd name="connsiteY34" fmla="*/ 72516 h 1943100"/>
              <a:gd name="connsiteX35" fmla="*/ 2120973 w 2181586"/>
              <a:gd name="connsiteY35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1586" h="1943100">
                <a:moveTo>
                  <a:pt x="1575444" y="1943100"/>
                </a:moveTo>
                <a:lnTo>
                  <a:pt x="557392" y="725157"/>
                </a:lnTo>
                <a:lnTo>
                  <a:pt x="0" y="1391991"/>
                </a:lnTo>
                <a:lnTo>
                  <a:pt x="0" y="1464508"/>
                </a:lnTo>
                <a:lnTo>
                  <a:pt x="557393" y="797673"/>
                </a:lnTo>
                <a:lnTo>
                  <a:pt x="1514830" y="1943100"/>
                </a:lnTo>
                <a:close/>
                <a:moveTo>
                  <a:pt x="1696672" y="1943100"/>
                </a:moveTo>
                <a:lnTo>
                  <a:pt x="557392" y="580125"/>
                </a:lnTo>
                <a:lnTo>
                  <a:pt x="0" y="1246960"/>
                </a:lnTo>
                <a:lnTo>
                  <a:pt x="0" y="1319476"/>
                </a:lnTo>
                <a:lnTo>
                  <a:pt x="557393" y="652641"/>
                </a:lnTo>
                <a:lnTo>
                  <a:pt x="1636059" y="1943100"/>
                </a:lnTo>
                <a:close/>
                <a:moveTo>
                  <a:pt x="1817900" y="1943100"/>
                </a:moveTo>
                <a:lnTo>
                  <a:pt x="557392" y="435094"/>
                </a:lnTo>
                <a:lnTo>
                  <a:pt x="0" y="1101928"/>
                </a:lnTo>
                <a:lnTo>
                  <a:pt x="0" y="1174445"/>
                </a:lnTo>
                <a:lnTo>
                  <a:pt x="557393" y="507610"/>
                </a:lnTo>
                <a:lnTo>
                  <a:pt x="1757287" y="1943100"/>
                </a:lnTo>
                <a:close/>
                <a:moveTo>
                  <a:pt x="1939130" y="1943100"/>
                </a:moveTo>
                <a:lnTo>
                  <a:pt x="557392" y="290063"/>
                </a:lnTo>
                <a:lnTo>
                  <a:pt x="0" y="956897"/>
                </a:lnTo>
                <a:lnTo>
                  <a:pt x="0" y="1029414"/>
                </a:lnTo>
                <a:lnTo>
                  <a:pt x="557393" y="362579"/>
                </a:lnTo>
                <a:lnTo>
                  <a:pt x="1878516" y="1943100"/>
                </a:lnTo>
                <a:close/>
                <a:moveTo>
                  <a:pt x="2060358" y="1943100"/>
                </a:moveTo>
                <a:lnTo>
                  <a:pt x="557392" y="145032"/>
                </a:lnTo>
                <a:lnTo>
                  <a:pt x="0" y="811866"/>
                </a:lnTo>
                <a:lnTo>
                  <a:pt x="0" y="884382"/>
                </a:lnTo>
                <a:lnTo>
                  <a:pt x="557393" y="217547"/>
                </a:lnTo>
                <a:lnTo>
                  <a:pt x="1999744" y="1943100"/>
                </a:lnTo>
                <a:close/>
                <a:moveTo>
                  <a:pt x="2181586" y="1943100"/>
                </a:moveTo>
                <a:lnTo>
                  <a:pt x="557392" y="0"/>
                </a:lnTo>
                <a:lnTo>
                  <a:pt x="0" y="666835"/>
                </a:lnTo>
                <a:lnTo>
                  <a:pt x="0" y="739351"/>
                </a:lnTo>
                <a:lnTo>
                  <a:pt x="557393" y="72516"/>
                </a:lnTo>
                <a:lnTo>
                  <a:pt x="2120973" y="1943100"/>
                </a:lnTo>
                <a:close/>
              </a:path>
            </a:pathLst>
          </a:custGeom>
          <a:noFill/>
          <a:ln w="1905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flipV="1">
            <a:off x="8315325" y="0"/>
            <a:ext cx="3669030" cy="1915160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</a:t>
            </a:r>
          </a:p>
        </p:txBody>
      </p:sp>
      <p:sp>
        <p:nvSpPr>
          <p:cNvPr id="7" name="菱形 6"/>
          <p:cNvSpPr/>
          <p:nvPr/>
        </p:nvSpPr>
        <p:spPr>
          <a:xfrm>
            <a:off x="1943100" y="-604520"/>
            <a:ext cx="8054975" cy="8064500"/>
          </a:xfrm>
          <a:prstGeom prst="diamond">
            <a:avLst/>
          </a:prstGeom>
          <a:solidFill>
            <a:srgbClr val="EEEEF0">
              <a:alpha val="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41" y="-1270"/>
            <a:ext cx="3429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62" y="0"/>
            <a:ext cx="3165231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0" y="0"/>
            <a:ext cx="3165231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306088" y="715513"/>
            <a:ext cx="2585085" cy="2187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409110" y="3782153"/>
            <a:ext cx="2092325" cy="178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02316" y="167640"/>
            <a:ext cx="3268980" cy="290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08795" y="-22476"/>
            <a:ext cx="2783205" cy="5219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Manuscript</a:t>
            </a:r>
          </a:p>
        </p:txBody>
      </p:sp>
      <p:pic>
        <p:nvPicPr>
          <p:cNvPr id="12" name="图片 11" descr="303b32303039333134353b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00000">
            <a:off x="1718310" y="1862455"/>
            <a:ext cx="1503680" cy="38481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51595" y="3782153"/>
            <a:ext cx="1711960" cy="953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Creation stage</a:t>
            </a:r>
          </a:p>
        </p:txBody>
      </p:sp>
      <p:sp>
        <p:nvSpPr>
          <p:cNvPr id="15" name="矩形 14"/>
          <p:cNvSpPr/>
          <p:nvPr/>
        </p:nvSpPr>
        <p:spPr>
          <a:xfrm>
            <a:off x="9809825" y="471488"/>
            <a:ext cx="222203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en-US" altLang="zh-CN" sz="2800" b="1" u="sng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9D66200-62F7-B154-9088-CB55ED503A52}"/>
              </a:ext>
            </a:extLst>
          </p:cNvPr>
          <p:cNvSpPr/>
          <p:nvPr/>
        </p:nvSpPr>
        <p:spPr>
          <a:xfrm>
            <a:off x="5904009" y="2115483"/>
            <a:ext cx="171196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Former </a:t>
            </a: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0F46203-B075-D88D-9960-A7A7C0AF0436}"/>
              </a:ext>
            </a:extLst>
          </p:cNvPr>
          <p:cNvSpPr txBox="1"/>
          <p:nvPr/>
        </p:nvSpPr>
        <p:spPr>
          <a:xfrm>
            <a:off x="275290" y="4538697"/>
            <a:ext cx="383726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highlight>
                  <a:srgbClr val="000000"/>
                </a:highlight>
                <a:sym typeface="+mn-lt"/>
              </a:rPr>
              <a:t>View for buyers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96416D-2D8D-28F7-B31C-6F3E1C34B2CD}"/>
              </a:ext>
            </a:extLst>
          </p:cNvPr>
          <p:cNvSpPr/>
          <p:nvPr/>
        </p:nvSpPr>
        <p:spPr>
          <a:xfrm>
            <a:off x="557682" y="167640"/>
            <a:ext cx="3170599" cy="2966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32F89B4-9C14-7025-8439-99FFDE560A53}"/>
              </a:ext>
            </a:extLst>
          </p:cNvPr>
          <p:cNvSpPr/>
          <p:nvPr/>
        </p:nvSpPr>
        <p:spPr>
          <a:xfrm>
            <a:off x="1707437" y="3149625"/>
            <a:ext cx="205045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46500" y="253365"/>
            <a:ext cx="4699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i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 </a:t>
            </a:r>
            <a:r>
              <a:rPr lang="en-US" altLang="zh-CN" sz="36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Our</a:t>
            </a:r>
            <a:r>
              <a:rPr lang="en-US" altLang="zh-CN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 </a:t>
            </a:r>
            <a:r>
              <a:rPr lang="en-US" altLang="zh-CN" sz="36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Solution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1037" y="2795470"/>
            <a:ext cx="1361280" cy="1529715"/>
            <a:chOff x="1755" y="2841"/>
            <a:chExt cx="3156" cy="3654"/>
          </a:xfrm>
        </p:grpSpPr>
        <p:sp>
          <p:nvSpPr>
            <p:cNvPr id="3" name="ï$1ídê"/>
            <p:cNvSpPr/>
            <p:nvPr/>
          </p:nvSpPr>
          <p:spPr>
            <a:xfrm>
              <a:off x="2096" y="3167"/>
              <a:ext cx="2496" cy="2496"/>
            </a:xfrm>
            <a:prstGeom prst="donut">
              <a:avLst>
                <a:gd name="adj" fmla="val 10146"/>
              </a:avLst>
            </a:prstGeom>
            <a:solidFill>
              <a:srgbClr val="D8B288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4" name="î$ļídé"/>
            <p:cNvSpPr/>
            <p:nvPr/>
          </p:nvSpPr>
          <p:spPr>
            <a:xfrm>
              <a:off x="1755" y="2841"/>
              <a:ext cx="3156" cy="3156"/>
            </a:xfrm>
            <a:prstGeom prst="ellipse">
              <a:avLst/>
            </a:prstGeom>
            <a:noFill/>
            <a:ln w="76200">
              <a:solidFill>
                <a:srgbClr val="7F7F7F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5" name="ïṩ1ïḓê"/>
            <p:cNvSpPr txBox="1"/>
            <p:nvPr/>
          </p:nvSpPr>
          <p:spPr>
            <a:xfrm>
              <a:off x="2356" y="3589"/>
              <a:ext cx="1858" cy="2906"/>
            </a:xfrm>
            <a:prstGeom prst="rect">
              <a:avLst/>
            </a:prstGeom>
            <a:noFill/>
          </p:spPr>
          <p:txBody>
            <a:bodyPr wrap="none">
              <a:normAutofit fontScale="95000"/>
            </a:bodyPr>
            <a:lstStyle/>
            <a:p>
              <a:pPr algn="ctr"/>
              <a:r>
                <a:rPr lang="en-US" sz="5400" b="1" dirty="0">
                  <a:solidFill>
                    <a:srgbClr val="EAD9C5"/>
                  </a:solidFill>
                  <a:cs typeface="+mn-ea"/>
                  <a:sym typeface="+mn-lt"/>
                </a:rPr>
                <a:t>B</a:t>
              </a:r>
              <a:r>
                <a:rPr lang="en-US" sz="1600" b="1" dirty="0">
                  <a:solidFill>
                    <a:srgbClr val="EAD9C5"/>
                  </a:solidFill>
                  <a:cs typeface="+mn-ea"/>
                  <a:sym typeface="+mn-lt"/>
                </a:rPr>
                <a:t>locks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80963" y="1564223"/>
            <a:ext cx="1613535" cy="1529715"/>
            <a:chOff x="5964" y="2841"/>
            <a:chExt cx="3156" cy="3156"/>
          </a:xfrm>
        </p:grpSpPr>
        <p:sp>
          <p:nvSpPr>
            <p:cNvPr id="7" name="ïşḻide"/>
            <p:cNvSpPr/>
            <p:nvPr/>
          </p:nvSpPr>
          <p:spPr>
            <a:xfrm>
              <a:off x="6305" y="3167"/>
              <a:ext cx="2496" cy="2496"/>
            </a:xfrm>
            <a:prstGeom prst="donut">
              <a:avLst>
                <a:gd name="adj" fmla="val 10146"/>
              </a:avLst>
            </a:prstGeom>
            <a:solidFill>
              <a:srgbClr val="D8B288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8" name="ïśḻîďe"/>
            <p:cNvSpPr/>
            <p:nvPr/>
          </p:nvSpPr>
          <p:spPr>
            <a:xfrm>
              <a:off x="5964" y="2841"/>
              <a:ext cx="3156" cy="3156"/>
            </a:xfrm>
            <a:prstGeom prst="ellipse">
              <a:avLst/>
            </a:prstGeom>
            <a:noFill/>
            <a:ln w="76200">
              <a:solidFill>
                <a:srgbClr val="7F7F7F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ṡliḑé"/>
            <p:cNvSpPr txBox="1"/>
            <p:nvPr/>
          </p:nvSpPr>
          <p:spPr>
            <a:xfrm>
              <a:off x="6714" y="3588"/>
              <a:ext cx="1658" cy="1883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/>
              <a:r>
                <a:rPr lang="en-US" sz="5400" b="1">
                  <a:solidFill>
                    <a:srgbClr val="EAD9C5"/>
                  </a:solidFill>
                  <a:cs typeface="+mn-ea"/>
                  <a:sym typeface="+mn-lt"/>
                </a:rPr>
                <a:t>D</a:t>
              </a:r>
              <a:r>
                <a:rPr lang="en-US" sz="1600" b="1">
                  <a:solidFill>
                    <a:srgbClr val="EAD9C5"/>
                  </a:solidFill>
                  <a:cs typeface="+mn-ea"/>
                  <a:sym typeface="+mn-lt"/>
                </a:rPr>
                <a:t>ata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80982" y="4182745"/>
            <a:ext cx="1533525" cy="1530350"/>
            <a:chOff x="10174" y="2841"/>
            <a:chExt cx="3156" cy="3156"/>
          </a:xfrm>
        </p:grpSpPr>
        <p:sp>
          <p:nvSpPr>
            <p:cNvPr id="9" name="ïṡḻiḍê"/>
            <p:cNvSpPr/>
            <p:nvPr/>
          </p:nvSpPr>
          <p:spPr>
            <a:xfrm>
              <a:off x="10504" y="3171"/>
              <a:ext cx="2496" cy="2496"/>
            </a:xfrm>
            <a:prstGeom prst="donut">
              <a:avLst>
                <a:gd name="adj" fmla="val 10146"/>
              </a:avLst>
            </a:prstGeom>
            <a:solidFill>
              <a:srgbClr val="D8B288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ṣḻíḋé"/>
            <p:cNvSpPr/>
            <p:nvPr/>
          </p:nvSpPr>
          <p:spPr>
            <a:xfrm>
              <a:off x="10174" y="2841"/>
              <a:ext cx="3156" cy="3156"/>
            </a:xfrm>
            <a:prstGeom prst="ellipse">
              <a:avLst/>
            </a:prstGeom>
            <a:noFill/>
            <a:ln w="76200">
              <a:solidFill>
                <a:srgbClr val="7F7F7F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16" name="ïṡḻîḑé"/>
            <p:cNvSpPr txBox="1"/>
            <p:nvPr/>
          </p:nvSpPr>
          <p:spPr>
            <a:xfrm>
              <a:off x="11055" y="3588"/>
              <a:ext cx="1416" cy="188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800" b="1">
                  <a:solidFill>
                    <a:srgbClr val="EAD9C5"/>
                  </a:solidFill>
                  <a:cs typeface="+mn-ea"/>
                  <a:sym typeface="+mn-lt"/>
                </a:rPr>
                <a:t>M</a:t>
              </a:r>
              <a:r>
                <a:rPr lang="en-US" b="1">
                  <a:solidFill>
                    <a:srgbClr val="EAD9C5"/>
                  </a:solidFill>
                  <a:cs typeface="+mn-ea"/>
                  <a:sym typeface="+mn-lt"/>
                </a:rPr>
                <a:t>onitor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363480" y="2608264"/>
            <a:ext cx="1505965" cy="1439382"/>
            <a:chOff x="14383" y="2841"/>
            <a:chExt cx="3156" cy="3156"/>
          </a:xfrm>
        </p:grpSpPr>
        <p:sp>
          <p:nvSpPr>
            <p:cNvPr id="11" name="ï$1iḍê"/>
            <p:cNvSpPr/>
            <p:nvPr/>
          </p:nvSpPr>
          <p:spPr>
            <a:xfrm>
              <a:off x="14725" y="3172"/>
              <a:ext cx="2496" cy="2496"/>
            </a:xfrm>
            <a:prstGeom prst="donut">
              <a:avLst>
                <a:gd name="adj" fmla="val 10146"/>
              </a:avLst>
            </a:prstGeom>
            <a:solidFill>
              <a:srgbClr val="D8B288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12" name="íŝļíḋe"/>
            <p:cNvSpPr/>
            <p:nvPr/>
          </p:nvSpPr>
          <p:spPr>
            <a:xfrm>
              <a:off x="14383" y="2841"/>
              <a:ext cx="3156" cy="3156"/>
            </a:xfrm>
            <a:prstGeom prst="ellipse">
              <a:avLst/>
            </a:prstGeom>
            <a:noFill/>
            <a:ln w="76200">
              <a:solidFill>
                <a:srgbClr val="7F7F7F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17" name="îṩḷíḋê"/>
            <p:cNvSpPr txBox="1"/>
            <p:nvPr/>
          </p:nvSpPr>
          <p:spPr>
            <a:xfrm>
              <a:off x="15327" y="3629"/>
              <a:ext cx="1581" cy="208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sz="6000" b="1" dirty="0">
                  <a:solidFill>
                    <a:srgbClr val="EAD9C5"/>
                  </a:solidFill>
                  <a:cs typeface="+mn-ea"/>
                  <a:sym typeface="+mn-lt"/>
                </a:rPr>
                <a:t>C</a:t>
              </a:r>
              <a:r>
                <a:rPr lang="en-US" sz="2200" b="1" dirty="0">
                  <a:solidFill>
                    <a:srgbClr val="EAD9C5"/>
                  </a:solidFill>
                  <a:cs typeface="+mn-ea"/>
                  <a:sym typeface="+mn-lt"/>
                </a:rPr>
                <a:t>hains</a:t>
              </a:r>
            </a:p>
          </p:txBody>
        </p:sp>
      </p:grpSp>
      <p:sp>
        <p:nvSpPr>
          <p:cNvPr id="32" name="2"/>
          <p:cNvSpPr txBox="1">
            <a:spLocks noChangeArrowheads="1"/>
          </p:cNvSpPr>
          <p:nvPr/>
        </p:nvSpPr>
        <p:spPr bwMode="auto">
          <a:xfrm>
            <a:off x="209658" y="4249737"/>
            <a:ext cx="2299332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6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Multible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blocks contain various entertainment areas. </a:t>
            </a: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2475693" y="1934080"/>
            <a:ext cx="2299332" cy="86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 defTabSz="1216025">
              <a:lnSpc>
                <a:spcPct val="150000"/>
              </a:lnSpc>
              <a:spcBef>
                <a:spcPct val="20000"/>
              </a:spcBef>
              <a:defRPr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Use big data to match two ends according to requests ang skills.</a:t>
            </a: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6712474" y="4559612"/>
            <a:ext cx="2299332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 defTabSz="1216025">
              <a:lnSpc>
                <a:spcPct val="150000"/>
              </a:lnSpc>
              <a:spcBef>
                <a:spcPct val="20000"/>
              </a:spcBef>
              <a:defRPr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Confirm the progress and satisfaction during the process.</a:t>
            </a:r>
          </a:p>
        </p:txBody>
      </p:sp>
      <p:sp>
        <p:nvSpPr>
          <p:cNvPr id="41" name="2"/>
          <p:cNvSpPr txBox="1">
            <a:spLocks noChangeArrowheads="1"/>
          </p:cNvSpPr>
          <p:nvPr/>
        </p:nvSpPr>
        <p:spPr bwMode="auto">
          <a:xfrm>
            <a:off x="9823737" y="4249737"/>
            <a:ext cx="2299332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 defTabSz="1216025">
              <a:lnSpc>
                <a:spcPct val="150000"/>
              </a:lnSpc>
              <a:spcBef>
                <a:spcPct val="20000"/>
              </a:spcBef>
              <a:defRPr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Separate the producing step and form complete  chains.</a:t>
            </a:r>
          </a:p>
        </p:txBody>
      </p:sp>
      <p:pic>
        <p:nvPicPr>
          <p:cNvPr id="25" name="图片 24" descr="343435383138313b333634393339333bd7f3d3d2bcfdcdb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4388" y="2480309"/>
            <a:ext cx="2809875" cy="22117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649567" y="3281045"/>
            <a:ext cx="2398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Buyers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374817" y="3294378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Creators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92233" y="272415"/>
            <a:ext cx="440753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dist"/>
            <a:r>
              <a:rPr lang="en-US" altLang="zh-CN" sz="36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</a:rPr>
              <a:t>Customer Traction</a:t>
            </a:r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3559" y="2418027"/>
            <a:ext cx="3823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Traditional Trading Channels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03578" y="2418027"/>
            <a:ext cx="3364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KOS&amp;KOL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Cultural Circles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30897" y="2695027"/>
            <a:ext cx="305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Initial Customers</a:t>
            </a:r>
          </a:p>
        </p:txBody>
      </p:sp>
      <p:sp>
        <p:nvSpPr>
          <p:cNvPr id="10" name="矩形: 圆角 2">
            <a:extLst>
              <a:ext uri="{FF2B5EF4-FFF2-40B4-BE49-F238E27FC236}">
                <a16:creationId xmlns:a16="http://schemas.microsoft.com/office/drawing/2014/main" id="{F52AD9E5-951E-7F1B-75E2-C294168D0219}"/>
              </a:ext>
            </a:extLst>
          </p:cNvPr>
          <p:cNvSpPr/>
          <p:nvPr/>
        </p:nvSpPr>
        <p:spPr>
          <a:xfrm rot="2700000">
            <a:off x="4493964" y="1829941"/>
            <a:ext cx="2930518" cy="2930499"/>
          </a:xfrm>
          <a:prstGeom prst="roundRect">
            <a:avLst/>
          </a:prstGeom>
          <a:noFill/>
          <a:ln w="1016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59" name="TextBox 45"/>
          <p:cNvSpPr txBox="1"/>
          <p:nvPr/>
        </p:nvSpPr>
        <p:spPr>
          <a:xfrm>
            <a:off x="7128769" y="4820498"/>
            <a:ext cx="5397624" cy="1137921"/>
          </a:xfrm>
          <a:prstGeom prst="rect">
            <a:avLst/>
          </a:prstGeom>
        </p:spPr>
        <p:txBody>
          <a:bodyPr vert="horz" wrap="none" lIns="0" tIns="0" rIns="0" bIns="0" anchor="b" anchorCtr="1">
            <a:normAutofit fontScale="92500" lnSpcReduction="20000"/>
          </a:bodyPr>
          <a:lstStyle/>
          <a:p>
            <a:pPr algn="l"/>
            <a:r>
              <a:rPr lang="en-US" altLang="zh-CN" sz="57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Build</a:t>
            </a:r>
          </a:p>
          <a:p>
            <a:pPr algn="l"/>
            <a:r>
              <a:rPr lang="en-US" altLang="zh-CN" sz="35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Industrial Chains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73181" y="162024"/>
            <a:ext cx="505122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ea"/>
              </a:rPr>
              <a:t>Scalable Advantage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1567" y="1069737"/>
            <a:ext cx="3431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ea"/>
              </a:rPr>
              <a:t>Separate</a:t>
            </a:r>
            <a:r>
              <a:rPr lang="en-US" altLang="zh-CN" sz="3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ea"/>
              </a:rPr>
              <a:t> Industrial Chains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19887" y="2477670"/>
            <a:ext cx="602793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chemeClr val="bg1"/>
                </a:solidFill>
              </a:rPr>
              <a:t>Create&amp;Recreate</a:t>
            </a:r>
            <a:r>
              <a:rPr lang="en-US" altLang="zh-CN" sz="5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Intellectual </a:t>
            </a: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Property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7D3B19D-A410-837F-010A-2BCF05DA2AFF}"/>
              </a:ext>
            </a:extLst>
          </p:cNvPr>
          <p:cNvGrpSpPr/>
          <p:nvPr/>
        </p:nvGrpSpPr>
        <p:grpSpPr>
          <a:xfrm>
            <a:off x="-8098" y="0"/>
            <a:ext cx="12192002" cy="6858000"/>
            <a:chOff x="-2" y="0"/>
            <a:chExt cx="12192002" cy="6858000"/>
          </a:xfrm>
        </p:grpSpPr>
        <p:pic>
          <p:nvPicPr>
            <p:cNvPr id="10" name="图片 9" descr="泛娱乐化市场规模">
              <a:extLst>
                <a:ext uri="{FF2B5EF4-FFF2-40B4-BE49-F238E27FC236}">
                  <a16:creationId xmlns:a16="http://schemas.microsoft.com/office/drawing/2014/main" id="{0D2ECBD7-ED48-C7C1-77DC-872F59230BBC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DBEA0DF-2026-367E-2475-25E93F4D34FB}"/>
                </a:ext>
              </a:extLst>
            </p:cNvPr>
            <p:cNvSpPr txBox="1"/>
            <p:nvPr/>
          </p:nvSpPr>
          <p:spPr>
            <a:xfrm>
              <a:off x="3613182" y="74755"/>
              <a:ext cx="58870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China’s future pan entertainment market </a:t>
              </a:r>
              <a:r>
                <a:rPr lang="en-US" altLang="zh-CN" dirty="0" err="1"/>
                <a:t>procast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4F47ABF-76B4-72C2-EF24-9C46E692B7DD}"/>
                </a:ext>
              </a:extLst>
            </p:cNvPr>
            <p:cNvSpPr txBox="1"/>
            <p:nvPr/>
          </p:nvSpPr>
          <p:spPr>
            <a:xfrm>
              <a:off x="0" y="2069797"/>
              <a:ext cx="22914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$2076.2 billion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18D1C58-7098-9511-67AC-AC01F5309A9C}"/>
                </a:ext>
              </a:extLst>
            </p:cNvPr>
            <p:cNvSpPr txBox="1"/>
            <p:nvPr/>
          </p:nvSpPr>
          <p:spPr>
            <a:xfrm>
              <a:off x="-1" y="2598082"/>
              <a:ext cx="22914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$1779.6 billion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794B1BD-1AC3-0A35-9FD9-35EE80F31ACD}"/>
                </a:ext>
              </a:extLst>
            </p:cNvPr>
            <p:cNvSpPr txBox="1"/>
            <p:nvPr/>
          </p:nvSpPr>
          <p:spPr>
            <a:xfrm>
              <a:off x="-2" y="1522568"/>
              <a:ext cx="22914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$2372.8 billion</a:t>
              </a:r>
              <a:endParaRPr lang="zh-CN" altLang="en-US" dirty="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55">
            <a:extLst>
              <a:ext uri="{FF2B5EF4-FFF2-40B4-BE49-F238E27FC236}">
                <a16:creationId xmlns:a16="http://schemas.microsoft.com/office/drawing/2014/main" id="{075CADFC-A604-4294-7653-97B7D6F7A3E2}"/>
              </a:ext>
            </a:extLst>
          </p:cNvPr>
          <p:cNvSpPr/>
          <p:nvPr/>
        </p:nvSpPr>
        <p:spPr>
          <a:xfrm>
            <a:off x="-189390" y="-38332"/>
            <a:ext cx="12570780" cy="689633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27729" y="3038853"/>
            <a:ext cx="8340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sym typeface="+mn-lt"/>
              </a:rPr>
              <a:t>User Quantity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AB82D2-BB6B-B183-8C10-9DC273F790CD}"/>
              </a:ext>
            </a:extLst>
          </p:cNvPr>
          <p:cNvSpPr txBox="1"/>
          <p:nvPr/>
        </p:nvSpPr>
        <p:spPr>
          <a:xfrm>
            <a:off x="1824181" y="3699001"/>
            <a:ext cx="114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30K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BCC37B-76C4-8090-44D1-762849F52510}"/>
              </a:ext>
            </a:extLst>
          </p:cNvPr>
          <p:cNvSpPr txBox="1"/>
          <p:nvPr/>
        </p:nvSpPr>
        <p:spPr>
          <a:xfrm>
            <a:off x="3755476" y="3717943"/>
            <a:ext cx="13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50K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E5C4E0-6A90-9BBC-3EED-86B0F890CF32}"/>
              </a:ext>
            </a:extLst>
          </p:cNvPr>
          <p:cNvSpPr txBox="1"/>
          <p:nvPr/>
        </p:nvSpPr>
        <p:spPr>
          <a:xfrm>
            <a:off x="5671276" y="3691432"/>
            <a:ext cx="136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534K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72F7C8-4382-47AB-8D78-32BBEAA4E421}"/>
              </a:ext>
            </a:extLst>
          </p:cNvPr>
          <p:cNvSpPr txBox="1"/>
          <p:nvPr/>
        </p:nvSpPr>
        <p:spPr>
          <a:xfrm>
            <a:off x="7772055" y="3640047"/>
            <a:ext cx="22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3 Million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C02739F2-C6E5-9E45-FB96-42D0693F09A8}"/>
              </a:ext>
            </a:extLst>
          </p:cNvPr>
          <p:cNvSpPr/>
          <p:nvPr/>
        </p:nvSpPr>
        <p:spPr>
          <a:xfrm>
            <a:off x="2929333" y="3730489"/>
            <a:ext cx="807868" cy="5610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EC121D44-B44C-153D-13E7-7F25F4FE0B95}"/>
              </a:ext>
            </a:extLst>
          </p:cNvPr>
          <p:cNvSpPr/>
          <p:nvPr/>
        </p:nvSpPr>
        <p:spPr>
          <a:xfrm>
            <a:off x="9969099" y="3647655"/>
            <a:ext cx="807868" cy="5610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494E1D91-15E7-3BB6-5079-E677BEB24FD7}"/>
              </a:ext>
            </a:extLst>
          </p:cNvPr>
          <p:cNvSpPr/>
          <p:nvPr/>
        </p:nvSpPr>
        <p:spPr>
          <a:xfrm>
            <a:off x="7026558" y="3705214"/>
            <a:ext cx="807868" cy="5610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6122721E-C03A-3B9C-FDB0-4FAC9C95DD42}"/>
              </a:ext>
            </a:extLst>
          </p:cNvPr>
          <p:cNvSpPr/>
          <p:nvPr/>
        </p:nvSpPr>
        <p:spPr>
          <a:xfrm>
            <a:off x="4792463" y="3713457"/>
            <a:ext cx="807868" cy="5610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9EB7C8-FAA6-E2A9-F38E-ABBDDF11A558}"/>
              </a:ext>
            </a:extLst>
          </p:cNvPr>
          <p:cNvSpPr txBox="1"/>
          <p:nvPr/>
        </p:nvSpPr>
        <p:spPr>
          <a:xfrm>
            <a:off x="10833629" y="3538630"/>
            <a:ext cx="17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……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7EA02E-4603-BCFF-06FD-8CB6CEF85C60}"/>
              </a:ext>
            </a:extLst>
          </p:cNvPr>
          <p:cNvSpPr txBox="1"/>
          <p:nvPr/>
        </p:nvSpPr>
        <p:spPr>
          <a:xfrm flipH="1">
            <a:off x="1686474" y="-38331"/>
            <a:ext cx="88190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</a:rPr>
              <a:t>Industry: 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Culture assisted production and intermediary services 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$113 billion</a:t>
            </a:r>
          </a:p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first half of this year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右中括号 19">
            <a:extLst>
              <a:ext uri="{FF2B5EF4-FFF2-40B4-BE49-F238E27FC236}">
                <a16:creationId xmlns:a16="http://schemas.microsoft.com/office/drawing/2014/main" id="{49134D65-8988-0182-161C-0FB1A89B7D22}"/>
              </a:ext>
            </a:extLst>
          </p:cNvPr>
          <p:cNvSpPr/>
          <p:nvPr/>
        </p:nvSpPr>
        <p:spPr>
          <a:xfrm rot="16200000">
            <a:off x="5990735" y="1951963"/>
            <a:ext cx="562620" cy="5376869"/>
          </a:xfrm>
          <a:prstGeom prst="rightBracke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42BBC17-C158-6857-8956-8FAECF9D7DD9}"/>
              </a:ext>
            </a:extLst>
          </p:cNvPr>
          <p:cNvSpPr txBox="1"/>
          <p:nvPr/>
        </p:nvSpPr>
        <p:spPr>
          <a:xfrm>
            <a:off x="4907280" y="4545863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INDIVIDUAL CREATORS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93F0616-FB89-6830-99A9-9F773F11E582}"/>
              </a:ext>
            </a:extLst>
          </p:cNvPr>
          <p:cNvGrpSpPr/>
          <p:nvPr/>
        </p:nvGrpSpPr>
        <p:grpSpPr>
          <a:xfrm>
            <a:off x="2823530" y="4833420"/>
            <a:ext cx="1505965" cy="1439382"/>
            <a:chOff x="14383" y="2841"/>
            <a:chExt cx="3156" cy="3156"/>
          </a:xfrm>
        </p:grpSpPr>
        <p:sp>
          <p:nvSpPr>
            <p:cNvPr id="39" name="ï$1iḍê">
              <a:extLst>
                <a:ext uri="{FF2B5EF4-FFF2-40B4-BE49-F238E27FC236}">
                  <a16:creationId xmlns:a16="http://schemas.microsoft.com/office/drawing/2014/main" id="{6F8694C5-D2CF-130B-408C-27F2A1112405}"/>
                </a:ext>
              </a:extLst>
            </p:cNvPr>
            <p:cNvSpPr/>
            <p:nvPr/>
          </p:nvSpPr>
          <p:spPr>
            <a:xfrm>
              <a:off x="14725" y="3172"/>
              <a:ext cx="2496" cy="2496"/>
            </a:xfrm>
            <a:prstGeom prst="donut">
              <a:avLst>
                <a:gd name="adj" fmla="val 10146"/>
              </a:avLst>
            </a:prstGeom>
            <a:solidFill>
              <a:srgbClr val="D8B288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40" name="íŝļíḋe">
              <a:extLst>
                <a:ext uri="{FF2B5EF4-FFF2-40B4-BE49-F238E27FC236}">
                  <a16:creationId xmlns:a16="http://schemas.microsoft.com/office/drawing/2014/main" id="{8C17F436-17CD-1E79-BBC7-D7757445E35D}"/>
                </a:ext>
              </a:extLst>
            </p:cNvPr>
            <p:cNvSpPr/>
            <p:nvPr/>
          </p:nvSpPr>
          <p:spPr>
            <a:xfrm>
              <a:off x="14383" y="2841"/>
              <a:ext cx="3156" cy="3156"/>
            </a:xfrm>
            <a:prstGeom prst="ellipse">
              <a:avLst/>
            </a:prstGeom>
            <a:noFill/>
            <a:ln w="76200">
              <a:solidFill>
                <a:srgbClr val="7F7F7F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42" name="îṩḷíḋê">
              <a:extLst>
                <a:ext uri="{FF2B5EF4-FFF2-40B4-BE49-F238E27FC236}">
                  <a16:creationId xmlns:a16="http://schemas.microsoft.com/office/drawing/2014/main" id="{8CB8D6D2-19D5-A99E-88E5-B35FD25DC1B7}"/>
                </a:ext>
              </a:extLst>
            </p:cNvPr>
            <p:cNvSpPr txBox="1"/>
            <p:nvPr/>
          </p:nvSpPr>
          <p:spPr>
            <a:xfrm>
              <a:off x="15099" y="3917"/>
              <a:ext cx="1581" cy="208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200" b="1" dirty="0">
                  <a:solidFill>
                    <a:srgbClr val="EAD9C5"/>
                  </a:solidFill>
                  <a:cs typeface="+mn-ea"/>
                  <a:sym typeface="+mn-lt"/>
                </a:rPr>
                <a:t>4K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0AE933B-4628-715C-F304-3088159218AA}"/>
              </a:ext>
            </a:extLst>
          </p:cNvPr>
          <p:cNvGrpSpPr/>
          <p:nvPr/>
        </p:nvGrpSpPr>
        <p:grpSpPr>
          <a:xfrm>
            <a:off x="4455270" y="5159197"/>
            <a:ext cx="1505965" cy="1439382"/>
            <a:chOff x="14383" y="2841"/>
            <a:chExt cx="3156" cy="3156"/>
          </a:xfrm>
        </p:grpSpPr>
        <p:sp>
          <p:nvSpPr>
            <p:cNvPr id="45" name="ï$1iḍê">
              <a:extLst>
                <a:ext uri="{FF2B5EF4-FFF2-40B4-BE49-F238E27FC236}">
                  <a16:creationId xmlns:a16="http://schemas.microsoft.com/office/drawing/2014/main" id="{92C30E63-1324-B07B-FA4A-CD59EB184587}"/>
                </a:ext>
              </a:extLst>
            </p:cNvPr>
            <p:cNvSpPr/>
            <p:nvPr/>
          </p:nvSpPr>
          <p:spPr>
            <a:xfrm>
              <a:off x="14725" y="3172"/>
              <a:ext cx="2496" cy="2496"/>
            </a:xfrm>
            <a:prstGeom prst="donut">
              <a:avLst>
                <a:gd name="adj" fmla="val 10146"/>
              </a:avLst>
            </a:prstGeom>
            <a:solidFill>
              <a:srgbClr val="D8B288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ŝļíḋe">
              <a:extLst>
                <a:ext uri="{FF2B5EF4-FFF2-40B4-BE49-F238E27FC236}">
                  <a16:creationId xmlns:a16="http://schemas.microsoft.com/office/drawing/2014/main" id="{BEB9858A-9F29-6E9E-A5A4-5494339217C0}"/>
                </a:ext>
              </a:extLst>
            </p:cNvPr>
            <p:cNvSpPr/>
            <p:nvPr/>
          </p:nvSpPr>
          <p:spPr>
            <a:xfrm>
              <a:off x="14383" y="2841"/>
              <a:ext cx="3156" cy="3156"/>
            </a:xfrm>
            <a:prstGeom prst="ellipse">
              <a:avLst/>
            </a:prstGeom>
            <a:noFill/>
            <a:ln w="76200">
              <a:solidFill>
                <a:srgbClr val="7F7F7F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47" name="îṩḷíḋê">
              <a:extLst>
                <a:ext uri="{FF2B5EF4-FFF2-40B4-BE49-F238E27FC236}">
                  <a16:creationId xmlns:a16="http://schemas.microsoft.com/office/drawing/2014/main" id="{F1C6320A-D0D1-FFDB-41B1-EDCFED583EA9}"/>
                </a:ext>
              </a:extLst>
            </p:cNvPr>
            <p:cNvSpPr txBox="1"/>
            <p:nvPr/>
          </p:nvSpPr>
          <p:spPr>
            <a:xfrm>
              <a:off x="15400" y="3967"/>
              <a:ext cx="1292" cy="1608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200" b="1" dirty="0">
                  <a:solidFill>
                    <a:srgbClr val="EAD9C5"/>
                  </a:solidFill>
                  <a:cs typeface="+mn-ea"/>
                  <a:sym typeface="+mn-lt"/>
                </a:rPr>
                <a:t>400k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4FD7F11-6622-D66F-ED69-D1E09C777BAB}"/>
              </a:ext>
            </a:extLst>
          </p:cNvPr>
          <p:cNvGrpSpPr/>
          <p:nvPr/>
        </p:nvGrpSpPr>
        <p:grpSpPr>
          <a:xfrm>
            <a:off x="6209854" y="5179368"/>
            <a:ext cx="1505965" cy="1446223"/>
            <a:chOff x="14383" y="3071"/>
            <a:chExt cx="3156" cy="3171"/>
          </a:xfrm>
        </p:grpSpPr>
        <p:sp>
          <p:nvSpPr>
            <p:cNvPr id="49" name="ï$1iḍê">
              <a:extLst>
                <a:ext uri="{FF2B5EF4-FFF2-40B4-BE49-F238E27FC236}">
                  <a16:creationId xmlns:a16="http://schemas.microsoft.com/office/drawing/2014/main" id="{1AE960EB-2DF9-451D-7A65-322FC20E16D6}"/>
                </a:ext>
              </a:extLst>
            </p:cNvPr>
            <p:cNvSpPr/>
            <p:nvPr/>
          </p:nvSpPr>
          <p:spPr>
            <a:xfrm>
              <a:off x="14770" y="3376"/>
              <a:ext cx="2496" cy="2496"/>
            </a:xfrm>
            <a:prstGeom prst="donut">
              <a:avLst>
                <a:gd name="adj" fmla="val 10146"/>
              </a:avLst>
            </a:prstGeom>
            <a:solidFill>
              <a:srgbClr val="D8B288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50" name="íŝļíḋe">
              <a:extLst>
                <a:ext uri="{FF2B5EF4-FFF2-40B4-BE49-F238E27FC236}">
                  <a16:creationId xmlns:a16="http://schemas.microsoft.com/office/drawing/2014/main" id="{FEE6408F-3727-A083-B5DF-D0E0C4281743}"/>
                </a:ext>
              </a:extLst>
            </p:cNvPr>
            <p:cNvSpPr/>
            <p:nvPr/>
          </p:nvSpPr>
          <p:spPr>
            <a:xfrm>
              <a:off x="14383" y="3071"/>
              <a:ext cx="3156" cy="3156"/>
            </a:xfrm>
            <a:prstGeom prst="ellipse">
              <a:avLst/>
            </a:prstGeom>
            <a:noFill/>
            <a:ln w="76200">
              <a:solidFill>
                <a:srgbClr val="7F7F7F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51" name="îṩḷíḋê">
              <a:extLst>
                <a:ext uri="{FF2B5EF4-FFF2-40B4-BE49-F238E27FC236}">
                  <a16:creationId xmlns:a16="http://schemas.microsoft.com/office/drawing/2014/main" id="{17D550F3-B609-E860-9798-2A992258025A}"/>
                </a:ext>
              </a:extLst>
            </p:cNvPr>
            <p:cNvSpPr txBox="1"/>
            <p:nvPr/>
          </p:nvSpPr>
          <p:spPr>
            <a:xfrm>
              <a:off x="15217" y="4162"/>
              <a:ext cx="1581" cy="208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200" b="1" dirty="0">
                  <a:solidFill>
                    <a:srgbClr val="EAD9C5"/>
                  </a:solidFill>
                  <a:cs typeface="+mn-ea"/>
                  <a:sym typeface="+mn-lt"/>
                </a:rPr>
                <a:t>30K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E3D4C96-9CB3-19A9-B9D3-E4E4CFAB7539}"/>
              </a:ext>
            </a:extLst>
          </p:cNvPr>
          <p:cNvGrpSpPr/>
          <p:nvPr/>
        </p:nvGrpSpPr>
        <p:grpSpPr>
          <a:xfrm>
            <a:off x="7883047" y="4870206"/>
            <a:ext cx="1505965" cy="1461274"/>
            <a:chOff x="14383" y="2841"/>
            <a:chExt cx="3156" cy="3204"/>
          </a:xfrm>
        </p:grpSpPr>
        <p:sp>
          <p:nvSpPr>
            <p:cNvPr id="53" name="ï$1iḍê">
              <a:extLst>
                <a:ext uri="{FF2B5EF4-FFF2-40B4-BE49-F238E27FC236}">
                  <a16:creationId xmlns:a16="http://schemas.microsoft.com/office/drawing/2014/main" id="{00EBA3B4-5B62-C356-5C37-CE0DEF492DE8}"/>
                </a:ext>
              </a:extLst>
            </p:cNvPr>
            <p:cNvSpPr/>
            <p:nvPr/>
          </p:nvSpPr>
          <p:spPr>
            <a:xfrm>
              <a:off x="14725" y="3172"/>
              <a:ext cx="2496" cy="2496"/>
            </a:xfrm>
            <a:prstGeom prst="donut">
              <a:avLst>
                <a:gd name="adj" fmla="val 10146"/>
              </a:avLst>
            </a:prstGeom>
            <a:solidFill>
              <a:srgbClr val="D8B288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54" name="íŝļíḋe">
              <a:extLst>
                <a:ext uri="{FF2B5EF4-FFF2-40B4-BE49-F238E27FC236}">
                  <a16:creationId xmlns:a16="http://schemas.microsoft.com/office/drawing/2014/main" id="{02176145-70FC-0247-8A6D-09620798EFCB}"/>
                </a:ext>
              </a:extLst>
            </p:cNvPr>
            <p:cNvSpPr/>
            <p:nvPr/>
          </p:nvSpPr>
          <p:spPr>
            <a:xfrm>
              <a:off x="14383" y="2841"/>
              <a:ext cx="3156" cy="3156"/>
            </a:xfrm>
            <a:prstGeom prst="ellipse">
              <a:avLst/>
            </a:prstGeom>
            <a:noFill/>
            <a:ln w="76200">
              <a:solidFill>
                <a:srgbClr val="7F7F7F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EAD9C5"/>
                </a:solidFill>
                <a:cs typeface="+mn-ea"/>
                <a:sym typeface="+mn-lt"/>
              </a:endParaRPr>
            </a:p>
          </p:txBody>
        </p:sp>
        <p:sp>
          <p:nvSpPr>
            <p:cNvPr id="55" name="îṩḷíḋê">
              <a:extLst>
                <a:ext uri="{FF2B5EF4-FFF2-40B4-BE49-F238E27FC236}">
                  <a16:creationId xmlns:a16="http://schemas.microsoft.com/office/drawing/2014/main" id="{15162FB2-71C6-9FB8-8606-CB8D64565905}"/>
                </a:ext>
              </a:extLst>
            </p:cNvPr>
            <p:cNvSpPr txBox="1"/>
            <p:nvPr/>
          </p:nvSpPr>
          <p:spPr>
            <a:xfrm>
              <a:off x="15242" y="3965"/>
              <a:ext cx="1581" cy="208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 dirty="0">
                  <a:solidFill>
                    <a:srgbClr val="EAD9C5"/>
                  </a:solidFill>
                  <a:cs typeface="+mn-ea"/>
                  <a:sym typeface="+mn-lt"/>
                </a:rPr>
                <a:t>100K</a:t>
              </a: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7619E8E-8956-4BF5-E5E9-BCFB0A3838CC}"/>
              </a:ext>
            </a:extLst>
          </p:cNvPr>
          <p:cNvSpPr txBox="1"/>
          <p:nvPr/>
        </p:nvSpPr>
        <p:spPr>
          <a:xfrm>
            <a:off x="11017" y="5242546"/>
            <a:ext cx="269141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i="1" dirty="0"/>
              <a:t>Data from National Bureau of Statistics, AskCI.com, Baidu, </a:t>
            </a:r>
            <a:r>
              <a:rPr lang="en-US" altLang="zh-CN" sz="2000" i="1" dirty="0" err="1"/>
              <a:t>Lofter</a:t>
            </a:r>
            <a:r>
              <a:rPr lang="en-US" altLang="zh-CN" sz="2000" i="1" dirty="0"/>
              <a:t>, NetEase </a:t>
            </a:r>
            <a:r>
              <a:rPr lang="en-US" altLang="zh-CN" sz="2000" i="1" dirty="0" err="1"/>
              <a:t>CloudMusic</a:t>
            </a:r>
            <a:endParaRPr lang="zh-CN" altLang="en-US" sz="2000" i="1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grpSp>
        <p:nvGrpSpPr>
          <p:cNvPr id="22" name="组合 21"/>
          <p:cNvGrpSpPr/>
          <p:nvPr/>
        </p:nvGrpSpPr>
        <p:grpSpPr>
          <a:xfrm rot="17100000">
            <a:off x="470890" y="788190"/>
            <a:ext cx="1664895" cy="1307790"/>
            <a:chOff x="5384801" y="2874888"/>
            <a:chExt cx="1422919" cy="1117675"/>
          </a:xfrm>
          <a:gradFill>
            <a:gsLst>
              <a:gs pos="0">
                <a:srgbClr val="6D3AAF"/>
              </a:gs>
              <a:gs pos="30000">
                <a:srgbClr val="1A128F">
                  <a:alpha val="58000"/>
                </a:srgbClr>
              </a:gs>
              <a:gs pos="60000">
                <a:srgbClr val="256AAE"/>
              </a:gs>
              <a:gs pos="84000">
                <a:srgbClr val="95AEB8">
                  <a:alpha val="78000"/>
                </a:srgb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0"/>
          </a:gradFill>
        </p:grpSpPr>
        <p:sp>
          <p:nvSpPr>
            <p:cNvPr id="23" name="Freeform 1039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040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</a:path>
              </a:pathLst>
            </a:custGeom>
            <a:gradFill>
              <a:gsLst>
                <a:gs pos="0">
                  <a:srgbClr val="B49374"/>
                </a:gs>
                <a:gs pos="100000">
                  <a:srgbClr val="EAD2B8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041"/>
            <p:cNvSpPr>
              <a:spLocks noEditPoints="1"/>
            </p:cNvSpPr>
            <p:nvPr/>
          </p:nvSpPr>
          <p:spPr bwMode="auto">
            <a:xfrm>
              <a:off x="5569470" y="2874888"/>
              <a:ext cx="1238250" cy="965200"/>
            </a:xfrm>
            <a:custGeom>
              <a:avLst/>
              <a:gdLst>
                <a:gd name="T0" fmla="*/ 0 w 780"/>
                <a:gd name="T1" fmla="*/ 164 h 608"/>
                <a:gd name="T2" fmla="*/ 279 w 780"/>
                <a:gd name="T3" fmla="*/ 0 h 608"/>
                <a:gd name="T4" fmla="*/ 780 w 780"/>
                <a:gd name="T5" fmla="*/ 608 h 608"/>
                <a:gd name="T6" fmla="*/ 62 w 780"/>
                <a:gd name="T7" fmla="*/ 479 h 608"/>
                <a:gd name="T8" fmla="*/ 0 w 780"/>
                <a:gd name="T9" fmla="*/ 164 h 608"/>
                <a:gd name="T10" fmla="*/ 274 w 780"/>
                <a:gd name="T11" fmla="*/ 29 h 608"/>
                <a:gd name="T12" fmla="*/ 25 w 780"/>
                <a:gd name="T13" fmla="*/ 175 h 608"/>
                <a:gd name="T14" fmla="*/ 81 w 780"/>
                <a:gd name="T15" fmla="*/ 460 h 608"/>
                <a:gd name="T16" fmla="*/ 726 w 780"/>
                <a:gd name="T17" fmla="*/ 577 h 608"/>
                <a:gd name="T18" fmla="*/ 274 w 780"/>
                <a:gd name="T19" fmla="*/ 2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" h="608">
                  <a:moveTo>
                    <a:pt x="0" y="164"/>
                  </a:moveTo>
                  <a:lnTo>
                    <a:pt x="279" y="0"/>
                  </a:lnTo>
                  <a:lnTo>
                    <a:pt x="780" y="608"/>
                  </a:lnTo>
                  <a:lnTo>
                    <a:pt x="62" y="479"/>
                  </a:lnTo>
                  <a:lnTo>
                    <a:pt x="0" y="164"/>
                  </a:lnTo>
                  <a:close/>
                  <a:moveTo>
                    <a:pt x="274" y="29"/>
                  </a:moveTo>
                  <a:lnTo>
                    <a:pt x="25" y="175"/>
                  </a:lnTo>
                  <a:lnTo>
                    <a:pt x="81" y="460"/>
                  </a:lnTo>
                  <a:lnTo>
                    <a:pt x="726" y="577"/>
                  </a:lnTo>
                  <a:lnTo>
                    <a:pt x="274" y="29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042"/>
            <p:cNvSpPr/>
            <p:nvPr/>
          </p:nvSpPr>
          <p:spPr bwMode="auto">
            <a:xfrm>
              <a:off x="5991745" y="2893938"/>
              <a:ext cx="784225" cy="936625"/>
            </a:xfrm>
            <a:custGeom>
              <a:avLst/>
              <a:gdLst>
                <a:gd name="T0" fmla="*/ 0 w 494"/>
                <a:gd name="T1" fmla="*/ 4 h 590"/>
                <a:gd name="T2" fmla="*/ 21 w 494"/>
                <a:gd name="T3" fmla="*/ 0 h 590"/>
                <a:gd name="T4" fmla="*/ 81 w 494"/>
                <a:gd name="T5" fmla="*/ 307 h 590"/>
                <a:gd name="T6" fmla="*/ 494 w 494"/>
                <a:gd name="T7" fmla="*/ 572 h 590"/>
                <a:gd name="T8" fmla="*/ 481 w 494"/>
                <a:gd name="T9" fmla="*/ 590 h 590"/>
                <a:gd name="T10" fmla="*/ 61 w 494"/>
                <a:gd name="T11" fmla="*/ 321 h 590"/>
                <a:gd name="T12" fmla="*/ 0 w 494"/>
                <a:gd name="T13" fmla="*/ 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590">
                  <a:moveTo>
                    <a:pt x="0" y="4"/>
                  </a:moveTo>
                  <a:lnTo>
                    <a:pt x="21" y="0"/>
                  </a:lnTo>
                  <a:lnTo>
                    <a:pt x="81" y="307"/>
                  </a:lnTo>
                  <a:lnTo>
                    <a:pt x="494" y="572"/>
                  </a:lnTo>
                  <a:lnTo>
                    <a:pt x="481" y="590"/>
                  </a:lnTo>
                  <a:lnTo>
                    <a:pt x="61" y="3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043"/>
            <p:cNvSpPr/>
            <p:nvPr/>
          </p:nvSpPr>
          <p:spPr bwMode="auto">
            <a:xfrm>
              <a:off x="5672138" y="3368675"/>
              <a:ext cx="438150" cy="258763"/>
            </a:xfrm>
            <a:custGeom>
              <a:avLst/>
              <a:gdLst>
                <a:gd name="T0" fmla="*/ 0 w 276"/>
                <a:gd name="T1" fmla="*/ 144 h 163"/>
                <a:gd name="T2" fmla="*/ 266 w 276"/>
                <a:gd name="T3" fmla="*/ 0 h 163"/>
                <a:gd name="T4" fmla="*/ 276 w 276"/>
                <a:gd name="T5" fmla="*/ 20 h 163"/>
                <a:gd name="T6" fmla="*/ 9 w 276"/>
                <a:gd name="T7" fmla="*/ 163 h 163"/>
                <a:gd name="T8" fmla="*/ 0 w 276"/>
                <a:gd name="T9" fmla="*/ 1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63">
                  <a:moveTo>
                    <a:pt x="0" y="144"/>
                  </a:moveTo>
                  <a:lnTo>
                    <a:pt x="266" y="0"/>
                  </a:lnTo>
                  <a:lnTo>
                    <a:pt x="276" y="20"/>
                  </a:lnTo>
                  <a:lnTo>
                    <a:pt x="9" y="16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46"/>
          <p:cNvSpPr txBox="1"/>
          <p:nvPr/>
        </p:nvSpPr>
        <p:spPr>
          <a:xfrm>
            <a:off x="4940300" y="5866130"/>
            <a:ext cx="1890395" cy="2914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/>
          <a:lstStyle/>
          <a:p>
            <a:pPr algn="ctr" eaLnBrk="1" hangingPunct="1"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 rot="17100000">
            <a:off x="9913975" y="532920"/>
            <a:ext cx="1664895" cy="1307790"/>
            <a:chOff x="5384801" y="2874888"/>
            <a:chExt cx="1422919" cy="1117675"/>
          </a:xfrm>
          <a:gradFill>
            <a:gsLst>
              <a:gs pos="0">
                <a:srgbClr val="6D3AAF"/>
              </a:gs>
              <a:gs pos="30000">
                <a:srgbClr val="1A128F">
                  <a:alpha val="58000"/>
                </a:srgbClr>
              </a:gs>
              <a:gs pos="60000">
                <a:srgbClr val="256AAE"/>
              </a:gs>
              <a:gs pos="84000">
                <a:srgbClr val="95AEB8">
                  <a:alpha val="78000"/>
                </a:srgb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0"/>
          </a:gradFill>
        </p:grpSpPr>
        <p:sp>
          <p:nvSpPr>
            <p:cNvPr id="18" name="Freeform 1039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040"/>
            <p:cNvSpPr/>
            <p:nvPr/>
          </p:nvSpPr>
          <p:spPr bwMode="auto">
            <a:xfrm>
              <a:off x="5384801" y="3074988"/>
              <a:ext cx="1176338" cy="917575"/>
            </a:xfrm>
            <a:custGeom>
              <a:avLst/>
              <a:gdLst>
                <a:gd name="T0" fmla="*/ 265 w 741"/>
                <a:gd name="T1" fmla="*/ 0 h 578"/>
                <a:gd name="T2" fmla="*/ 0 w 741"/>
                <a:gd name="T3" fmla="*/ 155 h 578"/>
                <a:gd name="T4" fmla="*/ 58 w 741"/>
                <a:gd name="T5" fmla="*/ 456 h 578"/>
                <a:gd name="T6" fmla="*/ 741 w 741"/>
                <a:gd name="T7" fmla="*/ 578 h 578"/>
                <a:gd name="T8" fmla="*/ 265 w 74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578">
                  <a:moveTo>
                    <a:pt x="265" y="0"/>
                  </a:moveTo>
                  <a:lnTo>
                    <a:pt x="0" y="155"/>
                  </a:lnTo>
                  <a:lnTo>
                    <a:pt x="58" y="456"/>
                  </a:lnTo>
                  <a:lnTo>
                    <a:pt x="741" y="578"/>
                  </a:lnTo>
                  <a:lnTo>
                    <a:pt x="265" y="0"/>
                  </a:lnTo>
                </a:path>
              </a:pathLst>
            </a:custGeom>
            <a:gradFill>
              <a:gsLst>
                <a:gs pos="0">
                  <a:srgbClr val="B49374"/>
                </a:gs>
                <a:gs pos="100000">
                  <a:srgbClr val="EAD2B8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041"/>
            <p:cNvSpPr>
              <a:spLocks noEditPoints="1"/>
            </p:cNvSpPr>
            <p:nvPr/>
          </p:nvSpPr>
          <p:spPr bwMode="auto">
            <a:xfrm>
              <a:off x="5569470" y="2874888"/>
              <a:ext cx="1238250" cy="965200"/>
            </a:xfrm>
            <a:custGeom>
              <a:avLst/>
              <a:gdLst>
                <a:gd name="T0" fmla="*/ 0 w 780"/>
                <a:gd name="T1" fmla="*/ 164 h 608"/>
                <a:gd name="T2" fmla="*/ 279 w 780"/>
                <a:gd name="T3" fmla="*/ 0 h 608"/>
                <a:gd name="T4" fmla="*/ 780 w 780"/>
                <a:gd name="T5" fmla="*/ 608 h 608"/>
                <a:gd name="T6" fmla="*/ 62 w 780"/>
                <a:gd name="T7" fmla="*/ 479 h 608"/>
                <a:gd name="T8" fmla="*/ 0 w 780"/>
                <a:gd name="T9" fmla="*/ 164 h 608"/>
                <a:gd name="T10" fmla="*/ 274 w 780"/>
                <a:gd name="T11" fmla="*/ 29 h 608"/>
                <a:gd name="T12" fmla="*/ 25 w 780"/>
                <a:gd name="T13" fmla="*/ 175 h 608"/>
                <a:gd name="T14" fmla="*/ 81 w 780"/>
                <a:gd name="T15" fmla="*/ 460 h 608"/>
                <a:gd name="T16" fmla="*/ 726 w 780"/>
                <a:gd name="T17" fmla="*/ 577 h 608"/>
                <a:gd name="T18" fmla="*/ 274 w 780"/>
                <a:gd name="T19" fmla="*/ 2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" h="608">
                  <a:moveTo>
                    <a:pt x="0" y="164"/>
                  </a:moveTo>
                  <a:lnTo>
                    <a:pt x="279" y="0"/>
                  </a:lnTo>
                  <a:lnTo>
                    <a:pt x="780" y="608"/>
                  </a:lnTo>
                  <a:lnTo>
                    <a:pt x="62" y="479"/>
                  </a:lnTo>
                  <a:lnTo>
                    <a:pt x="0" y="164"/>
                  </a:lnTo>
                  <a:close/>
                  <a:moveTo>
                    <a:pt x="274" y="29"/>
                  </a:moveTo>
                  <a:lnTo>
                    <a:pt x="25" y="175"/>
                  </a:lnTo>
                  <a:lnTo>
                    <a:pt x="81" y="460"/>
                  </a:lnTo>
                  <a:lnTo>
                    <a:pt x="726" y="577"/>
                  </a:lnTo>
                  <a:lnTo>
                    <a:pt x="274" y="29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042"/>
            <p:cNvSpPr/>
            <p:nvPr/>
          </p:nvSpPr>
          <p:spPr bwMode="auto">
            <a:xfrm>
              <a:off x="5991745" y="2893938"/>
              <a:ext cx="784225" cy="936625"/>
            </a:xfrm>
            <a:custGeom>
              <a:avLst/>
              <a:gdLst>
                <a:gd name="T0" fmla="*/ 0 w 494"/>
                <a:gd name="T1" fmla="*/ 4 h 590"/>
                <a:gd name="T2" fmla="*/ 21 w 494"/>
                <a:gd name="T3" fmla="*/ 0 h 590"/>
                <a:gd name="T4" fmla="*/ 81 w 494"/>
                <a:gd name="T5" fmla="*/ 307 h 590"/>
                <a:gd name="T6" fmla="*/ 494 w 494"/>
                <a:gd name="T7" fmla="*/ 572 h 590"/>
                <a:gd name="T8" fmla="*/ 481 w 494"/>
                <a:gd name="T9" fmla="*/ 590 h 590"/>
                <a:gd name="T10" fmla="*/ 61 w 494"/>
                <a:gd name="T11" fmla="*/ 321 h 590"/>
                <a:gd name="T12" fmla="*/ 0 w 494"/>
                <a:gd name="T13" fmla="*/ 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590">
                  <a:moveTo>
                    <a:pt x="0" y="4"/>
                  </a:moveTo>
                  <a:lnTo>
                    <a:pt x="21" y="0"/>
                  </a:lnTo>
                  <a:lnTo>
                    <a:pt x="81" y="307"/>
                  </a:lnTo>
                  <a:lnTo>
                    <a:pt x="494" y="572"/>
                  </a:lnTo>
                  <a:lnTo>
                    <a:pt x="481" y="590"/>
                  </a:lnTo>
                  <a:lnTo>
                    <a:pt x="61" y="3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043"/>
            <p:cNvSpPr/>
            <p:nvPr/>
          </p:nvSpPr>
          <p:spPr bwMode="auto">
            <a:xfrm>
              <a:off x="5672138" y="3368675"/>
              <a:ext cx="438150" cy="258763"/>
            </a:xfrm>
            <a:custGeom>
              <a:avLst/>
              <a:gdLst>
                <a:gd name="T0" fmla="*/ 0 w 276"/>
                <a:gd name="T1" fmla="*/ 144 h 163"/>
                <a:gd name="T2" fmla="*/ 266 w 276"/>
                <a:gd name="T3" fmla="*/ 0 h 163"/>
                <a:gd name="T4" fmla="*/ 276 w 276"/>
                <a:gd name="T5" fmla="*/ 20 h 163"/>
                <a:gd name="T6" fmla="*/ 9 w 276"/>
                <a:gd name="T7" fmla="*/ 163 h 163"/>
                <a:gd name="T8" fmla="*/ 0 w 276"/>
                <a:gd name="T9" fmla="*/ 1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63">
                  <a:moveTo>
                    <a:pt x="0" y="144"/>
                  </a:moveTo>
                  <a:lnTo>
                    <a:pt x="266" y="0"/>
                  </a:lnTo>
                  <a:lnTo>
                    <a:pt x="276" y="20"/>
                  </a:lnTo>
                  <a:lnTo>
                    <a:pt x="9" y="16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A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2163399"/>
              </p:ext>
            </p:extLst>
          </p:nvPr>
        </p:nvGraphicFramePr>
        <p:xfrm>
          <a:off x="3084830" y="0"/>
          <a:ext cx="5655945" cy="6633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25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aobao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ianyu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angyi (Music 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eatSou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l）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eibo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iHuashi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Service Convenience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Retrieval convenience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After-sale Service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Transaction guarantee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User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retention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Talent Strategy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Sales promotion 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02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Market Concentration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ser Quantity</a:t>
                      </a:r>
                      <a:endParaRPr lang="en-US" altLang="en-US" sz="1600" b="0" dirty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√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endParaRPr lang="en-US" altLang="en-US" sz="16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9" name="图片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658360" y="884238"/>
            <a:ext cx="281940" cy="281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/>
          <p:nvPr/>
        </p:nvPicPr>
        <p:blipFill>
          <a:blip r:embed="rId4"/>
          <a:stretch>
            <a:fillRect/>
          </a:stretch>
        </p:blipFill>
        <p:spPr>
          <a:xfrm>
            <a:off x="5605145" y="884238"/>
            <a:ext cx="358140" cy="281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/>
          <p:nvPr/>
        </p:nvPicPr>
        <p:blipFill>
          <a:blip r:embed="rId5"/>
          <a:stretch>
            <a:fillRect/>
          </a:stretch>
        </p:blipFill>
        <p:spPr>
          <a:xfrm>
            <a:off x="6566535" y="808038"/>
            <a:ext cx="358140" cy="358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/>
          <p:nvPr/>
        </p:nvPicPr>
        <p:blipFill>
          <a:blip r:embed="rId6"/>
          <a:stretch>
            <a:fillRect/>
          </a:stretch>
        </p:blipFill>
        <p:spPr>
          <a:xfrm>
            <a:off x="7527925" y="808038"/>
            <a:ext cx="510540" cy="365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/>
          <p:nvPr/>
        </p:nvPicPr>
        <p:blipFill>
          <a:blip r:embed="rId7"/>
          <a:stretch>
            <a:fillRect/>
          </a:stretch>
        </p:blipFill>
        <p:spPr>
          <a:xfrm>
            <a:off x="8249285" y="769938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390900" y="475329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  <a:p>
            <a:pPr indent="0"/>
            <a:r>
              <a:rPr lang="en-US" sz="1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 rot="21120000">
            <a:off x="172720" y="2160270"/>
            <a:ext cx="32181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</a:rPr>
              <a:t>A Survey of Our Competitors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340" y="0"/>
            <a:ext cx="3311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Competition- USP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86250" y="394335"/>
            <a:ext cx="3707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cs typeface="+mn-ea"/>
                <a:sym typeface="+mn-lt"/>
              </a:rPr>
              <a:t>HOW TO COOPERATE</a:t>
            </a:r>
            <a:endParaRPr lang="en-US" altLang="zh-CN" sz="2400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14930" y="908050"/>
            <a:ext cx="2541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bg1"/>
                </a:solidFill>
                <a:cs typeface="+mn-ea"/>
                <a:sym typeface="+mn-lt"/>
              </a:rPr>
              <a:t>Buyers &amp; Artists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339975" y="1453515"/>
            <a:ext cx="226885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et up a feedback mechanism within the platform.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85685" y="909320"/>
            <a:ext cx="2602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bg1"/>
                </a:solidFill>
                <a:cs typeface="+mn-ea"/>
                <a:sym typeface="+mn-lt"/>
              </a:rPr>
              <a:t>Artists &amp; Artists</a:t>
            </a:r>
            <a:endParaRPr lang="zh-CN" altLang="en-US" sz="2000" b="1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7" name="Google Shape;5918;p64"/>
          <p:cNvGrpSpPr/>
          <p:nvPr/>
        </p:nvGrpSpPr>
        <p:grpSpPr>
          <a:xfrm>
            <a:off x="1645596" y="1308059"/>
            <a:ext cx="329314" cy="329314"/>
            <a:chOff x="5648375" y="238125"/>
            <a:chExt cx="483125" cy="483125"/>
          </a:xfrm>
          <a:gradFill>
            <a:gsLst>
              <a:gs pos="0">
                <a:srgbClr val="D5B898"/>
              </a:gs>
              <a:gs pos="80000">
                <a:srgbClr val="EAD2B8">
                  <a:alpha val="100000"/>
                </a:srgbClr>
              </a:gs>
            </a:gsLst>
            <a:lin ang="9780000" scaled="0"/>
          </a:gradFill>
        </p:grpSpPr>
        <p:sp>
          <p:nvSpPr>
            <p:cNvPr id="38" name="Google Shape;5919;p64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5920;p64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5921;p64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5922;p64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Google Shape;5923;p64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5924;p64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5925;p64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5926;p64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Google Shape;5927;p64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Google Shape;5928;p64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oogle Shape;6042;p64"/>
          <p:cNvGrpSpPr/>
          <p:nvPr/>
        </p:nvGrpSpPr>
        <p:grpSpPr>
          <a:xfrm>
            <a:off x="6473455" y="1304884"/>
            <a:ext cx="333282" cy="306977"/>
            <a:chOff x="2680100" y="2638725"/>
            <a:chExt cx="475125" cy="437625"/>
          </a:xfrm>
          <a:gradFill>
            <a:gsLst>
              <a:gs pos="0">
                <a:srgbClr val="D5B898"/>
              </a:gs>
              <a:gs pos="80000">
                <a:srgbClr val="EAD2B8">
                  <a:alpha val="100000"/>
                </a:srgbClr>
              </a:gs>
            </a:gsLst>
            <a:lin ang="9780000" scaled="0"/>
          </a:gradFill>
        </p:grpSpPr>
        <p:sp>
          <p:nvSpPr>
            <p:cNvPr id="50" name="Google Shape;6043;p64"/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Google Shape;6044;p64"/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Google Shape;6045;p64"/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Google Shape;6046;p64"/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oogle Shape;5961;p64"/>
          <p:cNvGrpSpPr/>
          <p:nvPr/>
        </p:nvGrpSpPr>
        <p:grpSpPr>
          <a:xfrm>
            <a:off x="1684537" y="4088571"/>
            <a:ext cx="294818" cy="335415"/>
            <a:chOff x="6272100" y="832575"/>
            <a:chExt cx="424650" cy="483125"/>
          </a:xfrm>
          <a:gradFill>
            <a:gsLst>
              <a:gs pos="0">
                <a:srgbClr val="D5B898"/>
              </a:gs>
              <a:gs pos="80000">
                <a:srgbClr val="EAD2B8">
                  <a:alpha val="100000"/>
                </a:srgbClr>
              </a:gs>
            </a:gsLst>
            <a:lin ang="9780000" scaled="0"/>
          </a:gradFill>
        </p:grpSpPr>
        <p:sp>
          <p:nvSpPr>
            <p:cNvPr id="55" name="Google Shape;5962;p64"/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Google Shape;5963;p64"/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oogle Shape;5988;p64"/>
          <p:cNvGrpSpPr/>
          <p:nvPr/>
        </p:nvGrpSpPr>
        <p:grpSpPr>
          <a:xfrm>
            <a:off x="6458215" y="4068739"/>
            <a:ext cx="339806" cy="335450"/>
            <a:chOff x="6238300" y="1426975"/>
            <a:chExt cx="489450" cy="483175"/>
          </a:xfrm>
          <a:gradFill>
            <a:gsLst>
              <a:gs pos="0">
                <a:srgbClr val="D5B898"/>
              </a:gs>
              <a:gs pos="80000">
                <a:srgbClr val="EAD2B8">
                  <a:alpha val="100000"/>
                </a:srgbClr>
              </a:gs>
            </a:gsLst>
            <a:lin ang="9780000" scaled="0"/>
          </a:gradFill>
        </p:grpSpPr>
        <p:sp>
          <p:nvSpPr>
            <p:cNvPr id="58" name="Google Shape;5989;p64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Google Shape;5990;p64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Google Shape;5991;p64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2339818" y="4485825"/>
            <a:ext cx="226800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Pay attention to copyright issues and maintain a good brand image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552665" y="4424230"/>
            <a:ext cx="226800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Sign up at a low cost, build a creative team belonging to the platform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166610" y="1540510"/>
            <a:ext cx="33756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ea"/>
              </a:rPr>
              <a:t>Set the promotion and promotion fees and rental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ea"/>
              </a:rPr>
              <a:t> </a:t>
            </a:r>
            <a:r>
              <a:rPr lang="zh-CN" altLang="en-US" sz="1600">
                <a:solidFill>
                  <a:schemeClr val="bg1"/>
                </a:solidFill>
                <a:cs typeface="+mn-ea"/>
                <a:sym typeface="+mn-ea"/>
              </a:rPr>
              <a:t>levels of resident creators</a:t>
            </a:r>
            <a:r>
              <a:rPr lang="en-US" sz="1600">
                <a:solidFill>
                  <a:schemeClr val="bg1"/>
                </a:solidFill>
                <a:cs typeface="+mn-ea"/>
                <a:sym typeface="+mn-ea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14930" y="3926840"/>
            <a:ext cx="285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bg1"/>
                </a:solidFill>
                <a:cs typeface="+mn-ea"/>
                <a:sym typeface="+mn-lt"/>
              </a:rPr>
              <a:t>Cooperate Model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26325" y="3926840"/>
            <a:ext cx="2855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bg1"/>
                </a:solidFill>
                <a:cs typeface="+mn-ea"/>
                <a:sym typeface="+mn-lt"/>
              </a:rPr>
              <a:t>Cooperate Model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-834881" y="271433"/>
            <a:ext cx="8843647" cy="3872230"/>
            <a:chOff x="891954" y="43569"/>
            <a:chExt cx="4778151" cy="3872230"/>
          </a:xfrm>
        </p:grpSpPr>
        <p:sp>
          <p:nvSpPr>
            <p:cNvPr id="6" name="文本框 5"/>
            <p:cNvSpPr txBox="1"/>
            <p:nvPr/>
          </p:nvSpPr>
          <p:spPr>
            <a:xfrm>
              <a:off x="891954" y="43569"/>
              <a:ext cx="347168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gradFill>
                    <a:gsLst>
                      <a:gs pos="0">
                        <a:srgbClr val="EAD9C5"/>
                      </a:gs>
                      <a:gs pos="100000">
                        <a:schemeClr val="bg1"/>
                      </a:gs>
                    </a:gsLst>
                    <a:lin ang="16200000" scaled="0"/>
                  </a:gradFill>
                  <a:cs typeface="+mn-ea"/>
                  <a:sym typeface="+mn-lt"/>
                </a:rPr>
                <a:t>Go-to-market Plan</a:t>
              </a:r>
              <a:r>
                <a:rPr lang="zh-CN" altLang="en-US" sz="2400" spc="300" dirty="0">
                  <a:gradFill>
                    <a:gsLst>
                      <a:gs pos="0">
                        <a:srgbClr val="EAD9C5"/>
                      </a:gs>
                      <a:gs pos="100000">
                        <a:schemeClr val="bg1"/>
                      </a:gs>
                    </a:gsLst>
                    <a:lin ang="16200000" scaled="0"/>
                  </a:gradFill>
                  <a:cs typeface="+mn-ea"/>
                  <a:sym typeface="+mn-lt"/>
                </a:rPr>
                <a:t>：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29701" y="3455424"/>
              <a:ext cx="284040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en-US" sz="2400" b="1" dirty="0">
                <a:solidFill>
                  <a:srgbClr val="D5B898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63" grpId="0"/>
      <p:bldP spid="65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AyMWU5MGI1NGM4OTgwODc0ZTlmMDk1ZTE5Mjk4NT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32,&quot;width&quot;:695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4e00d9c-6216-45fd-b818-ce2a7e0794fe}"/>
  <p:tag name="TABLE_ENDDRAG_ORIGIN_RECT" val="445*535"/>
  <p:tag name="TABLE_ENDDRAG_RECT" val="242*0*445*53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3sao50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思源宋体"/>
        <a:font script="Hebr" typeface="思源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思源宋体"/>
        <a:font script="Hebr" typeface="思源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710</Words>
  <Application>Microsoft Office PowerPoint</Application>
  <PresentationFormat>宽屏</PresentationFormat>
  <Paragraphs>249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思源宋体</vt:lpstr>
      <vt:lpstr>微软雅黑</vt:lpstr>
      <vt:lpstr>宋体</vt:lpstr>
      <vt:lpstr>Arial</vt:lpstr>
      <vt:lpstr>等线 Light</vt:lpstr>
      <vt:lpstr>方正正黑简体</vt:lpstr>
      <vt:lpstr>Calibri</vt:lpstr>
      <vt:lpstr>第一PPT，www.1ppt.com</vt:lpstr>
      <vt:lpstr>自定义设计方案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黑金商务汇报</dc:title>
  <dc:creator>第一PPT</dc:creator>
  <cp:keywords>www.1ppt.com</cp:keywords>
  <dc:description>www.1ppt.com</dc:description>
  <cp:lastModifiedBy>泰霖 宋</cp:lastModifiedBy>
  <cp:revision>122</cp:revision>
  <dcterms:created xsi:type="dcterms:W3CDTF">2020-02-16T11:38:00Z</dcterms:created>
  <dcterms:modified xsi:type="dcterms:W3CDTF">2023-12-28T15:03:04Z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7BC00901609746589576731BDBDF6984</vt:lpwstr>
  </property>
</Properties>
</file>